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1585" r:id="rId3"/>
    <p:sldId id="1556" r:id="rId5"/>
    <p:sldId id="1557" r:id="rId6"/>
    <p:sldId id="1558" r:id="rId7"/>
    <p:sldId id="1559" r:id="rId8"/>
    <p:sldId id="1561" r:id="rId9"/>
    <p:sldId id="1672" r:id="rId10"/>
    <p:sldId id="1562" r:id="rId11"/>
    <p:sldId id="1563" r:id="rId12"/>
    <p:sldId id="1564" r:id="rId13"/>
    <p:sldId id="1565" r:id="rId14"/>
    <p:sldId id="1566" r:id="rId15"/>
    <p:sldId id="1567" r:id="rId16"/>
    <p:sldId id="1568" r:id="rId17"/>
    <p:sldId id="1569" r:id="rId18"/>
    <p:sldId id="1570" r:id="rId19"/>
    <p:sldId id="1571" r:id="rId20"/>
    <p:sldId id="1572" r:id="rId21"/>
    <p:sldId id="1573" r:id="rId22"/>
    <p:sldId id="1574" r:id="rId23"/>
    <p:sldId id="1575" r:id="rId24"/>
    <p:sldId id="1576" r:id="rId25"/>
    <p:sldId id="1577" r:id="rId26"/>
    <p:sldId id="1578" r:id="rId27"/>
    <p:sldId id="1579" r:id="rId28"/>
    <p:sldId id="1580" r:id="rId29"/>
    <p:sldId id="1581" r:id="rId30"/>
    <p:sldId id="1582" r:id="rId31"/>
    <p:sldId id="1583" r:id="rId32"/>
    <p:sldId id="1584" r:id="rId33"/>
    <p:sldId id="1643" r:id="rId34"/>
    <p:sldId id="1642" r:id="rId35"/>
    <p:sldId id="1615" r:id="rId36"/>
    <p:sldId id="1616" r:id="rId37"/>
    <p:sldId id="1617" r:id="rId38"/>
    <p:sldId id="1644" r:id="rId39"/>
    <p:sldId id="1645" r:id="rId40"/>
    <p:sldId id="1646" r:id="rId41"/>
    <p:sldId id="1621" r:id="rId42"/>
    <p:sldId id="1725" r:id="rId43"/>
    <p:sldId id="1622" r:id="rId44"/>
    <p:sldId id="1623" r:id="rId45"/>
    <p:sldId id="1624" r:id="rId46"/>
    <p:sldId id="1626" r:id="rId47"/>
    <p:sldId id="1627" r:id="rId48"/>
    <p:sldId id="1628" r:id="rId49"/>
    <p:sldId id="1629" r:id="rId50"/>
    <p:sldId id="1630" r:id="rId51"/>
    <p:sldId id="1631" r:id="rId52"/>
    <p:sldId id="1632" r:id="rId53"/>
    <p:sldId id="1633" r:id="rId54"/>
    <p:sldId id="1634" r:id="rId55"/>
    <p:sldId id="1635" r:id="rId56"/>
    <p:sldId id="1636" r:id="rId57"/>
    <p:sldId id="1637" r:id="rId58"/>
    <p:sldId id="1638" r:id="rId59"/>
    <p:sldId id="1639" r:id="rId60"/>
    <p:sldId id="1640" r:id="rId61"/>
    <p:sldId id="1641" r:id="rId6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0244" autoAdjust="0"/>
  </p:normalViewPr>
  <p:slideViewPr>
    <p:cSldViewPr showGuides="1">
      <p:cViewPr>
        <p:scale>
          <a:sx n="120" d="100"/>
          <a:sy n="120" d="100"/>
        </p:scale>
        <p:origin x="144" y="232"/>
      </p:cViewPr>
      <p:guideLst>
        <p:guide orient="horz" pos="2193"/>
        <p:guide pos="383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Calibri" panose="020F07020304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Calibri" panose="020F07020304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Calibri" panose="020F07020304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7020304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en-US" altLang="zh-CN" dirty="0"/>
              <a:t>feature</a:t>
            </a:r>
            <a:r>
              <a:rPr lang="zh-CN" altLang="en-US" dirty="0"/>
              <a:t>中选取</a:t>
            </a:r>
            <a:r>
              <a:rPr lang="en-US" altLang="zh-CN" dirty="0"/>
              <a:t>d</a:t>
            </a:r>
            <a:r>
              <a:rPr lang="zh-CN" altLang="en-US" dirty="0"/>
              <a:t>个，可重复的排列数： </a:t>
            </a:r>
            <a:r>
              <a:rPr lang="en-US" altLang="zh-CN" dirty="0" err="1"/>
              <a:t>n^d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从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en-US" altLang="zh-CN" dirty="0"/>
              <a:t>feature</a:t>
            </a:r>
            <a:r>
              <a:rPr lang="zh-CN" altLang="en-US" dirty="0"/>
              <a:t>中选取</a:t>
            </a:r>
            <a:r>
              <a:rPr lang="en-US" altLang="zh-CN" dirty="0"/>
              <a:t>d</a:t>
            </a:r>
            <a:r>
              <a:rPr lang="zh-CN" altLang="en-US" dirty="0"/>
              <a:t>个，可重复的组合数：</a:t>
            </a:r>
            <a:r>
              <a:rPr lang="en-US" altLang="zh-CN" dirty="0"/>
              <a:t>c(n+d-1,d)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14B8-1E0B-4A02-9250-036A51F0FA7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Gamma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sigma</a:t>
            </a:r>
            <a:r>
              <a:rPr lang="zh-CN" altLang="en-US" dirty="0"/>
              <a:t> </a:t>
            </a:r>
            <a:r>
              <a:rPr lang="en-US" altLang="zh-CN" dirty="0"/>
              <a:t>defines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bandwidth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mapped</a:t>
            </a:r>
            <a:r>
              <a:rPr lang="zh-CN" altLang="en-US" baseline="0" dirty="0"/>
              <a:t> </a:t>
            </a:r>
            <a:r>
              <a:rPr lang="en-US" altLang="zh-CN" baseline="0" dirty="0"/>
              <a:t>feature</a:t>
            </a:r>
            <a:endParaRPr lang="en-US" altLang="zh-CN" baseline="0" dirty="0"/>
          </a:p>
          <a:p>
            <a:r>
              <a:rPr lang="zh-CN" altLang="en-US" dirty="0"/>
              <a:t>如果原始数据比较分散，</a:t>
            </a:r>
            <a:r>
              <a:rPr lang="en-US" altLang="zh-CN" dirty="0"/>
              <a:t>gamma</a:t>
            </a:r>
            <a:r>
              <a:rPr lang="zh-CN" altLang="en-US" dirty="0"/>
              <a:t>可以小一点。反之，如果原始数据很密集，</a:t>
            </a:r>
            <a:r>
              <a:rPr lang="en-US" altLang="zh-CN" dirty="0"/>
              <a:t>gamma</a:t>
            </a:r>
            <a:r>
              <a:rPr lang="zh-CN" altLang="en-US" dirty="0"/>
              <a:t>可以大一点。当然，这不是绝对的，</a:t>
            </a:r>
            <a:r>
              <a:rPr lang="en-US" altLang="zh-CN" dirty="0" err="1"/>
              <a:t>GridSearch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14B8-1E0B-4A02-9250-036A51F0FA7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Reason: When the number of features is high relative to the number of samples, there is already significant capacity for separating the data in high-dimensional space.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14B8-1E0B-4A02-9250-036A51F0FA7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0595">
              <a:defRPr/>
            </a:pP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SVM:</a:t>
            </a:r>
            <a:r>
              <a:rPr lang="zh-CN" altLang="en-US" baseline="0" dirty="0"/>
              <a:t> </a:t>
            </a:r>
            <a:r>
              <a:rPr lang="en-US" altLang="zh-CN" baseline="0" dirty="0"/>
              <a:t>minimize</a:t>
            </a:r>
            <a:r>
              <a:rPr lang="zh-CN" altLang="en-US" baseline="0" dirty="0"/>
              <a:t> </a:t>
            </a:r>
            <a:r>
              <a:rPr lang="en-US" altLang="zh-CN" baseline="0" dirty="0"/>
              <a:t>hinge(1-y_i(</a:t>
            </a:r>
            <a:r>
              <a:rPr lang="en-US" altLang="zh-CN" baseline="0" dirty="0" err="1"/>
              <a:t>wx+b</a:t>
            </a:r>
            <a:r>
              <a:rPr lang="en-US" altLang="zh-CN" baseline="0" dirty="0"/>
              <a:t>))</a:t>
            </a:r>
            <a:r>
              <a:rPr lang="zh-CN" altLang="en-US" baseline="0" dirty="0"/>
              <a:t> </a:t>
            </a:r>
            <a:r>
              <a:rPr lang="en-US" altLang="zh-CN" baseline="0" dirty="0"/>
              <a:t>+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lamda</a:t>
            </a:r>
            <a:r>
              <a:rPr lang="zh-CN" altLang="en-US" baseline="0" dirty="0"/>
              <a:t> </a:t>
            </a:r>
            <a:r>
              <a:rPr lang="en-US" altLang="zh-CN" baseline="0" dirty="0"/>
              <a:t>||w||2</a:t>
            </a:r>
            <a:endParaRPr lang="en-US" altLang="zh-CN" dirty="0"/>
          </a:p>
          <a:p>
            <a:pPr defTabSz="950595">
              <a:defRPr/>
            </a:pPr>
            <a:r>
              <a:rPr lang="en-US" altLang="zh-CN" dirty="0"/>
              <a:t>Hinge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l_h</a:t>
            </a:r>
            <a:r>
              <a:rPr lang="en-US" altLang="zh-CN" baseline="0" dirty="0"/>
              <a:t>(z)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{</a:t>
            </a:r>
            <a:r>
              <a:rPr lang="zh-CN" altLang="en-US" baseline="0" dirty="0"/>
              <a:t> </a:t>
            </a:r>
            <a:r>
              <a:rPr lang="en-US" altLang="zh-CN" baseline="0" dirty="0"/>
              <a:t>	z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z&gt;0;</a:t>
            </a:r>
            <a:r>
              <a:rPr lang="zh-CN" altLang="en-US" baseline="0" dirty="0"/>
              <a:t> </a:t>
            </a:r>
            <a:r>
              <a:rPr lang="en-US" altLang="zh-CN" baseline="0" dirty="0"/>
              <a:t>0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z&lt;0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14B8-1E0B-4A02-9250-036A51F0FA7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0595">
              <a:defRPr/>
            </a:pP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SVM:</a:t>
            </a:r>
            <a:r>
              <a:rPr lang="zh-CN" altLang="en-US" baseline="0" dirty="0"/>
              <a:t> </a:t>
            </a:r>
            <a:r>
              <a:rPr lang="en-US" altLang="zh-CN" baseline="0" dirty="0"/>
              <a:t>minimize</a:t>
            </a:r>
            <a:r>
              <a:rPr lang="zh-CN" altLang="en-US" baseline="0" dirty="0"/>
              <a:t> </a:t>
            </a:r>
            <a:r>
              <a:rPr lang="en-US" altLang="zh-CN" baseline="0" dirty="0"/>
              <a:t>hinge(1-y_i(</a:t>
            </a:r>
            <a:r>
              <a:rPr lang="en-US" altLang="zh-CN" baseline="0" dirty="0" err="1"/>
              <a:t>wx+b</a:t>
            </a:r>
            <a:r>
              <a:rPr lang="en-US" altLang="zh-CN" baseline="0" dirty="0"/>
              <a:t>))</a:t>
            </a:r>
            <a:r>
              <a:rPr lang="zh-CN" altLang="en-US" baseline="0" dirty="0"/>
              <a:t> </a:t>
            </a:r>
            <a:r>
              <a:rPr lang="en-US" altLang="zh-CN" baseline="0" dirty="0"/>
              <a:t>+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lamda</a:t>
            </a:r>
            <a:r>
              <a:rPr lang="zh-CN" altLang="en-US" baseline="0" dirty="0"/>
              <a:t> </a:t>
            </a:r>
            <a:r>
              <a:rPr lang="en-US" altLang="zh-CN" baseline="0" dirty="0"/>
              <a:t>||w||2</a:t>
            </a:r>
            <a:endParaRPr lang="en-US" altLang="zh-CN" dirty="0"/>
          </a:p>
          <a:p>
            <a:pPr defTabSz="950595">
              <a:defRPr/>
            </a:pPr>
            <a:r>
              <a:rPr lang="en-US" altLang="zh-CN" dirty="0"/>
              <a:t>Hinge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l_h</a:t>
            </a:r>
            <a:r>
              <a:rPr lang="en-US" altLang="zh-CN" baseline="0" dirty="0"/>
              <a:t>(z)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{</a:t>
            </a:r>
            <a:r>
              <a:rPr lang="zh-CN" altLang="en-US" baseline="0" dirty="0"/>
              <a:t> </a:t>
            </a:r>
            <a:r>
              <a:rPr lang="en-US" altLang="zh-CN" baseline="0" dirty="0"/>
              <a:t>	z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z&gt;0;</a:t>
            </a:r>
            <a:r>
              <a:rPr lang="zh-CN" altLang="en-US" baseline="0" dirty="0"/>
              <a:t> </a:t>
            </a:r>
            <a:r>
              <a:rPr lang="en-US" altLang="zh-CN" baseline="0" dirty="0"/>
              <a:t>0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z&lt;0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14B8-1E0B-4A02-9250-036A51F0FA7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C is large, the optimization strongly penalizes any misclassified point. Thus the margin is small.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14B8-1E0B-4A02-9250-036A51F0FA7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 defTabSz="950595">
                  <a:buFontTx/>
                  <a:buAutoNum type="arabicParenBoth"/>
                  <a:defRPr/>
                </a:pPr>
                <a:r>
                  <a:rPr lang="en-US" altLang="zh-CN" dirty="0"/>
                  <a:t>Completeness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slackness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互补松弛条件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228600" indent="-228600" defTabSz="950595">
                  <a:buFontTx/>
                  <a:buAutoNum type="arabicParenBoth"/>
                  <a:defRPr/>
                </a:pPr>
                <a:r>
                  <a:rPr lang="en-US" altLang="zh-CN" dirty="0"/>
                  <a:t>Primal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feasibility</a:t>
                </a:r>
                <a:endParaRPr lang="en-US" altLang="zh-CN" baseline="0" dirty="0"/>
              </a:p>
              <a:p>
                <a:pPr marL="228600" indent="-228600" defTabSz="950595">
                  <a:buFontTx/>
                  <a:buAutoNum type="arabicParenBoth"/>
                  <a:defRPr/>
                </a:pPr>
                <a:r>
                  <a:rPr lang="en-US" altLang="zh-CN" baseline="0" dirty="0"/>
                  <a:t>Dual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feasibility</a:t>
                </a:r>
                <a:endParaRPr lang="en-US" altLang="zh-CN" baseline="0" dirty="0"/>
              </a:p>
              <a:p>
                <a:pPr marL="228600" indent="-228600" defTabSz="950595">
                  <a:buFontTx/>
                  <a:buAutoNum type="arabicParenBoth"/>
                  <a:defRPr/>
                </a:pPr>
                <a:r>
                  <a:rPr lang="en-US" altLang="zh-CN" baseline="0" dirty="0"/>
                  <a:t>Completeness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slackness</a:t>
                </a:r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14B8-1E0B-4A02-9250-036A51F0FA7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 defTabSz="950595">
                  <a:buFontTx/>
                  <a:buAutoNum type="arabicParenBoth"/>
                  <a:defRPr/>
                </a:pPr>
                <a:r>
                  <a:rPr lang="en-US" altLang="zh-CN" dirty="0"/>
                  <a:t>Completeness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slackness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互补松弛条件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Sup>
                      <m:sSub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/>
                  <a:t>=0</a:t>
                </a:r>
                <a:endParaRPr lang="en-US" dirty="0"/>
              </a:p>
              <a:p>
                <a:pPr marL="228600" indent="-228600" defTabSz="950595">
                  <a:buFontTx/>
                  <a:buAutoNum type="arabicParenBoth"/>
                  <a:defRPr/>
                </a:pPr>
                <a:r>
                  <a:rPr lang="en-US" altLang="zh-CN" dirty="0"/>
                  <a:t>Primal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feasibility</a:t>
                </a:r>
                <a:endParaRPr lang="en-US" altLang="zh-CN" baseline="0" dirty="0"/>
              </a:p>
              <a:p>
                <a:pPr marL="228600" indent="-228600" defTabSz="950595">
                  <a:buFontTx/>
                  <a:buAutoNum type="arabicParenBoth"/>
                  <a:defRPr/>
                </a:pPr>
                <a:r>
                  <a:rPr lang="en-US" altLang="zh-CN" baseline="0" dirty="0"/>
                  <a:t>Dual</a:t>
                </a:r>
                <a:r>
                  <a:rPr lang="zh-CN" altLang="en-US" baseline="0" dirty="0"/>
                  <a:t> </a:t>
                </a:r>
                <a:r>
                  <a:rPr lang="en-US" altLang="zh-CN" baseline="0" dirty="0"/>
                  <a:t>feasibility</a:t>
                </a:r>
                <a:endParaRPr lang="en-US" altLang="zh-CN" baseline="0" dirty="0"/>
              </a:p>
            </p:txBody>
          </p:sp>
        </mc:Choice>
        <mc:Fallback>
          <p:sp>
            <p:nvSpPr>
              <p:cNvPr id="3" name="Notes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14B8-1E0B-4A02-9250-036A51F0FA7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814B8-1E0B-4A02-9250-036A51F0FA7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Delta:</a:t>
            </a:r>
            <a:r>
              <a:rPr lang="zh-CN" altLang="en-US" dirty="0"/>
              <a:t> </a:t>
            </a:r>
            <a:r>
              <a:rPr lang="en-US" altLang="zh-CN" dirty="0"/>
              <a:t>0,1,</a:t>
            </a:r>
            <a:r>
              <a:rPr lang="zh-CN" altLang="en-US" dirty="0"/>
              <a:t> </a:t>
            </a:r>
            <a:r>
              <a:rPr lang="en-US" altLang="zh-CN" dirty="0"/>
              <a:t>(0,1),</a:t>
            </a:r>
            <a:r>
              <a:rPr lang="zh-CN" altLang="en-US" dirty="0"/>
              <a:t> </a:t>
            </a:r>
            <a:r>
              <a:rPr lang="en-US" altLang="zh-CN" dirty="0"/>
              <a:t>0,</a:t>
            </a:r>
            <a:r>
              <a:rPr lang="zh-CN" altLang="en-US" dirty="0"/>
              <a:t> </a:t>
            </a:r>
            <a:r>
              <a:rPr lang="en-US" altLang="zh-CN" dirty="0"/>
              <a:t>&gt;1,&gt;1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14B8-1E0B-4A02-9250-036A51F0FA7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Feature</a:t>
            </a:r>
            <a:r>
              <a:rPr lang="zh-CN" altLang="en-US" baseline="0" dirty="0"/>
              <a:t> </a:t>
            </a:r>
            <a:r>
              <a:rPr lang="en-US" altLang="zh-CN" baseline="0" dirty="0"/>
              <a:t>mapping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not</a:t>
            </a:r>
            <a:r>
              <a:rPr lang="zh-CN" altLang="en-US" baseline="0" dirty="0"/>
              <a:t> </a:t>
            </a:r>
            <a:r>
              <a:rPr lang="en-US" altLang="zh-CN" baseline="0" dirty="0"/>
              <a:t>unique.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14B8-1E0B-4A02-9250-036A51F0FA7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4" name="Rectangle 10"/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7"/>
            <a:ext cx="6117446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27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7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5812317" cy="5687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n-lt"/>
                <a:ea typeface="+mn-ea"/>
                <a:cs typeface="+mj-cs"/>
              </a:defRPr>
            </a:lvl1pPr>
            <a:lvl2pPr marL="257175" indent="0" algn="ctr">
              <a:buNone/>
            </a:lvl2pPr>
            <a:lvl3pPr marL="514350" indent="0" algn="ctr">
              <a:buNone/>
            </a:lvl3pPr>
            <a:lvl4pPr marL="771525" indent="0" algn="ctr">
              <a:buNone/>
            </a:lvl4pPr>
            <a:lvl5pPr marL="1028700" indent="0" algn="ctr">
              <a:buNone/>
            </a:lvl5pPr>
            <a:lvl6pPr marL="1285875" indent="0" algn="ctr">
              <a:buNone/>
            </a:lvl6pPr>
            <a:lvl7pPr marL="1543050" indent="0" algn="ctr">
              <a:buNone/>
            </a:lvl7pPr>
            <a:lvl8pPr marL="1800225" indent="0" algn="ctr">
              <a:buNone/>
            </a:lvl8pPr>
            <a:lvl9pPr marL="20574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280025" y="5550204"/>
            <a:ext cx="4273554" cy="7908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16" name="Rectangle 10"/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8" name="Title 7"/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Text Placeholder 12"/>
          <p:cNvSpPr>
            <a:spLocks noGrp="1"/>
          </p:cNvSpPr>
          <p:nvPr>
            <p:ph idx="1" hasCustomPrompt="1"/>
          </p:nvPr>
        </p:nvSpPr>
        <p:spPr bwMode="auto">
          <a:xfrm>
            <a:off x="609600" y="990600"/>
            <a:ext cx="109728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pic>
        <p:nvPicPr>
          <p:cNvPr id="9" name="Picture 8" descr="bnbu_logo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957945" y="0"/>
            <a:ext cx="3230880" cy="94996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/>
          <p:cNvSpPr>
            <a:spLocks noGrp="1"/>
          </p:cNvSpPr>
          <p:nvPr>
            <p:ph idx="1" hasCustomPrompt="1"/>
          </p:nvPr>
        </p:nvSpPr>
        <p:spPr bwMode="auto">
          <a:xfrm>
            <a:off x="609600" y="1066799"/>
            <a:ext cx="5486400" cy="518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idx="10" hasCustomPrompt="1"/>
          </p:nvPr>
        </p:nvSpPr>
        <p:spPr bwMode="auto">
          <a:xfrm>
            <a:off x="6248400" y="1066800"/>
            <a:ext cx="5334000" cy="518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6172200" y="1066800"/>
            <a:ext cx="0" cy="518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/>
          <p:cNvSpPr>
            <a:spLocks noGrp="1"/>
          </p:cNvSpPr>
          <p:nvPr>
            <p:ph idx="1" hasCustomPrompt="1"/>
          </p:nvPr>
        </p:nvSpPr>
        <p:spPr bwMode="auto">
          <a:xfrm>
            <a:off x="609599" y="990600"/>
            <a:ext cx="5885794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6553200" y="1066800"/>
            <a:ext cx="0" cy="533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00000"/>
                </a:solidFill>
                <a:latin typeface="+mn-lt"/>
                <a:ea typeface="Microsoft YaHei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</p:spPr>
        <p:txBody>
          <a:bodyPr/>
          <a:lstStyle/>
          <a:p>
            <a:fld id="{EA1F7F7F-5516-3B42-AB10-8CC3BC540D6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</p:spPr>
        <p:txBody>
          <a:bodyPr/>
          <a:lstStyle/>
          <a:p>
            <a:r>
              <a:rPr lang="en-US" altLang="zh-CN"/>
              <a:t>Machine Learning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</p:spPr>
        <p:txBody>
          <a:bodyPr/>
          <a:lstStyle/>
          <a:p>
            <a:fld id="{EEE6BDDF-0D5D-437D-825C-0A2F32864773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2.png"/><Relationship Id="rId10" Type="http://schemas.openxmlformats.org/officeDocument/2006/relationships/tags" Target="../tags/tag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1"/>
            <a:ext cx="10972800" cy="73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990599"/>
            <a:ext cx="10972800" cy="541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</p:txBody>
      </p:sp>
      <p:sp>
        <p:nvSpPr>
          <p:cNvPr id="1032" name="Straight Connector 28"/>
          <p:cNvSpPr>
            <a:spLocks noChangeShapeType="1"/>
          </p:cNvSpPr>
          <p:nvPr userDrawn="1"/>
        </p:nvSpPr>
        <p:spPr bwMode="auto">
          <a:xfrm>
            <a:off x="609600" y="898949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Rectangle 17"/>
          <p:cNvSpPr/>
          <p:nvPr userDrawn="1"/>
        </p:nvSpPr>
        <p:spPr>
          <a:xfrm>
            <a:off x="10972800" y="6521549"/>
            <a:ext cx="3754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Straight Connector 27"/>
          <p:cNvSpPr>
            <a:spLocks noChangeShapeType="1"/>
          </p:cNvSpPr>
          <p:nvPr userDrawn="1"/>
        </p:nvSpPr>
        <p:spPr bwMode="auto">
          <a:xfrm>
            <a:off x="609600" y="6477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pic>
        <p:nvPicPr>
          <p:cNvPr id="9" name="Picture 8" descr="bnbu_logo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957945" y="0"/>
            <a:ext cx="3230880" cy="9499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7020304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7020304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7020304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702030404030204" pitchFamily="34" charset="0"/>
        </a:defRPr>
      </a:lvl5pPr>
      <a:lvl6pPr marL="25717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702030404030204" pitchFamily="34" charset="0"/>
        </a:defRPr>
      </a:lvl6pPr>
      <a:lvl7pPr marL="51435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702030404030204" pitchFamily="34" charset="0"/>
        </a:defRPr>
      </a:lvl7pPr>
      <a:lvl8pPr marL="77152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702030404030204" pitchFamily="34" charset="0"/>
        </a:defRPr>
      </a:lvl8pPr>
      <a:lvl9pPr marL="102870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702030404030204" pitchFamily="34" charset="0"/>
        </a:defRPr>
      </a:lvl9pPr>
    </p:titleStyle>
    <p:bodyStyle>
      <a:lvl1pPr marL="153670" indent="-153670" algn="l" rtl="0" eaLnBrk="1" fontAlgn="base" hangingPunct="1">
        <a:spcBef>
          <a:spcPts val="340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lang="en-US" altLang="zh-CN" sz="3200" kern="1200" baseline="0" dirty="0" smtClean="0">
          <a:solidFill>
            <a:srgbClr val="C00000"/>
          </a:solidFill>
          <a:latin typeface="+mn-lt"/>
          <a:ea typeface="+mn-ea"/>
          <a:cs typeface="Arial" panose="020B0604020202020204" pitchFamily="34" charset="0"/>
        </a:defRPr>
      </a:lvl1pPr>
      <a:lvl2pPr marL="307975" indent="-153670" algn="l" rtl="0" eaLnBrk="1" fontAlgn="base" hangingPunct="1">
        <a:spcBef>
          <a:spcPts val="280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2pPr>
      <a:lvl3pPr marL="462280" indent="-128905" algn="l" rtl="0" eaLnBrk="1" fontAlgn="base" hangingPunct="1">
        <a:spcBef>
          <a:spcPts val="280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sz="2400" kern="1200" baseline="0">
          <a:solidFill>
            <a:schemeClr val="accent1"/>
          </a:solidFill>
          <a:latin typeface="+mn-lt"/>
          <a:ea typeface="+mn-ea"/>
          <a:cs typeface="+mn-cs"/>
        </a:defRPr>
      </a:lvl3pPr>
      <a:lvl4pPr marL="617220" indent="-128905" algn="l" rtl="0" eaLnBrk="1" fontAlgn="base" hangingPunct="1">
        <a:spcBef>
          <a:spcPts val="225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71525" indent="-128905" algn="l" rtl="0" eaLnBrk="1" fontAlgn="base" hangingPunct="1">
        <a:spcBef>
          <a:spcPts val="17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35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925830" indent="-102870" algn="l" rtl="0" eaLnBrk="1" latinLnBrk="0" hangingPunct="1">
        <a:spcBef>
          <a:spcPts val="170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028700" indent="-102870" algn="l" rtl="0" eaLnBrk="1" latinLnBrk="0" hangingPunct="1">
        <a:spcBef>
          <a:spcPts val="170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79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131570" indent="-102870" algn="l" rtl="0" eaLnBrk="1" latinLnBrk="0" hangingPunct="1">
        <a:spcBef>
          <a:spcPts val="170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79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234440" indent="-102870" algn="l" rtl="0" eaLnBrk="1" latinLnBrk="0" hangingPunct="1">
        <a:spcBef>
          <a:spcPts val="170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675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1.png"/><Relationship Id="rId1" Type="http://schemas.openxmlformats.org/officeDocument/2006/relationships/hyperlink" Target="https://scikit-learn.org/stable/auto_examples/svm/plot_rbf_parameters.html" TargetMode="Externa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4" Type="http://schemas.openxmlformats.org/officeDocument/2006/relationships/slideLayout" Target="../slideLayouts/slideLayout3.xml"/><Relationship Id="rId33" Type="http://schemas.openxmlformats.org/officeDocument/2006/relationships/image" Target="../media/image4.png"/><Relationship Id="rId32" Type="http://schemas.openxmlformats.org/officeDocument/2006/relationships/tags" Target="../tags/tag34.xml"/><Relationship Id="rId31" Type="http://schemas.openxmlformats.org/officeDocument/2006/relationships/tags" Target="../tags/tag33.xml"/><Relationship Id="rId30" Type="http://schemas.openxmlformats.org/officeDocument/2006/relationships/tags" Target="../tags/tag32.xml"/><Relationship Id="rId3" Type="http://schemas.openxmlformats.org/officeDocument/2006/relationships/tags" Target="../tags/tag5.xml"/><Relationship Id="rId29" Type="http://schemas.openxmlformats.org/officeDocument/2006/relationships/tags" Target="../tags/tag31.xml"/><Relationship Id="rId28" Type="http://schemas.openxmlformats.org/officeDocument/2006/relationships/tags" Target="../tags/tag30.xml"/><Relationship Id="rId27" Type="http://schemas.openxmlformats.org/officeDocument/2006/relationships/tags" Target="../tags/tag29.xml"/><Relationship Id="rId26" Type="http://schemas.openxmlformats.org/officeDocument/2006/relationships/tags" Target="../tags/tag28.xml"/><Relationship Id="rId25" Type="http://schemas.openxmlformats.org/officeDocument/2006/relationships/tags" Target="../tags/tag27.xml"/><Relationship Id="rId24" Type="http://schemas.openxmlformats.org/officeDocument/2006/relationships/tags" Target="../tags/tag26.xml"/><Relationship Id="rId23" Type="http://schemas.openxmlformats.org/officeDocument/2006/relationships/tags" Target="../tags/tag25.xml"/><Relationship Id="rId22" Type="http://schemas.openxmlformats.org/officeDocument/2006/relationships/tags" Target="../tags/tag24.xml"/><Relationship Id="rId21" Type="http://schemas.openxmlformats.org/officeDocument/2006/relationships/tags" Target="../tags/tag23.xml"/><Relationship Id="rId20" Type="http://schemas.openxmlformats.org/officeDocument/2006/relationships/tags" Target="../tags/tag22.xml"/><Relationship Id="rId2" Type="http://schemas.openxmlformats.org/officeDocument/2006/relationships/tags" Target="../tags/tag4.xml"/><Relationship Id="rId19" Type="http://schemas.openxmlformats.org/officeDocument/2006/relationships/tags" Target="../tags/tag21.xml"/><Relationship Id="rId18" Type="http://schemas.openxmlformats.org/officeDocument/2006/relationships/tags" Target="../tags/tag20.xml"/><Relationship Id="rId17" Type="http://schemas.openxmlformats.org/officeDocument/2006/relationships/tags" Target="../tags/tag19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hyperlink" Target="https://www.csie.ntu.edu.tw/~cjlin/papers/guide/guide.pdf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9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45.png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46.png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0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9" Type="http://schemas.openxmlformats.org/officeDocument/2006/relationships/slideLayout" Target="../slideLayouts/slideLayout3.xml"/><Relationship Id="rId58" Type="http://schemas.openxmlformats.org/officeDocument/2006/relationships/tags" Target="../tags/tag92.xml"/><Relationship Id="rId57" Type="http://schemas.openxmlformats.org/officeDocument/2006/relationships/tags" Target="../tags/tag91.xml"/><Relationship Id="rId56" Type="http://schemas.openxmlformats.org/officeDocument/2006/relationships/tags" Target="../tags/tag90.xml"/><Relationship Id="rId55" Type="http://schemas.openxmlformats.org/officeDocument/2006/relationships/tags" Target="../tags/tag89.xml"/><Relationship Id="rId54" Type="http://schemas.openxmlformats.org/officeDocument/2006/relationships/tags" Target="../tags/tag88.xml"/><Relationship Id="rId53" Type="http://schemas.openxmlformats.org/officeDocument/2006/relationships/tags" Target="../tags/tag87.xml"/><Relationship Id="rId52" Type="http://schemas.openxmlformats.org/officeDocument/2006/relationships/tags" Target="../tags/tag86.xml"/><Relationship Id="rId51" Type="http://schemas.openxmlformats.org/officeDocument/2006/relationships/tags" Target="../tags/tag85.xml"/><Relationship Id="rId50" Type="http://schemas.openxmlformats.org/officeDocument/2006/relationships/tags" Target="../tags/tag84.xml"/><Relationship Id="rId5" Type="http://schemas.openxmlformats.org/officeDocument/2006/relationships/tags" Target="../tags/tag39.xml"/><Relationship Id="rId49" Type="http://schemas.openxmlformats.org/officeDocument/2006/relationships/tags" Target="../tags/tag83.xml"/><Relationship Id="rId48" Type="http://schemas.openxmlformats.org/officeDocument/2006/relationships/tags" Target="../tags/tag82.xml"/><Relationship Id="rId47" Type="http://schemas.openxmlformats.org/officeDocument/2006/relationships/tags" Target="../tags/tag81.xml"/><Relationship Id="rId46" Type="http://schemas.openxmlformats.org/officeDocument/2006/relationships/tags" Target="../tags/tag80.xml"/><Relationship Id="rId45" Type="http://schemas.openxmlformats.org/officeDocument/2006/relationships/tags" Target="../tags/tag79.xml"/><Relationship Id="rId44" Type="http://schemas.openxmlformats.org/officeDocument/2006/relationships/tags" Target="../tags/tag78.xml"/><Relationship Id="rId43" Type="http://schemas.openxmlformats.org/officeDocument/2006/relationships/tags" Target="../tags/tag77.xml"/><Relationship Id="rId42" Type="http://schemas.openxmlformats.org/officeDocument/2006/relationships/tags" Target="../tags/tag76.xml"/><Relationship Id="rId41" Type="http://schemas.openxmlformats.org/officeDocument/2006/relationships/tags" Target="../tags/tag75.xml"/><Relationship Id="rId40" Type="http://schemas.openxmlformats.org/officeDocument/2006/relationships/tags" Target="../tags/tag74.xml"/><Relationship Id="rId4" Type="http://schemas.openxmlformats.org/officeDocument/2006/relationships/tags" Target="../tags/tag38.xml"/><Relationship Id="rId39" Type="http://schemas.openxmlformats.org/officeDocument/2006/relationships/tags" Target="../tags/tag73.xml"/><Relationship Id="rId38" Type="http://schemas.openxmlformats.org/officeDocument/2006/relationships/tags" Target="../tags/tag72.xml"/><Relationship Id="rId37" Type="http://schemas.openxmlformats.org/officeDocument/2006/relationships/tags" Target="../tags/tag71.xml"/><Relationship Id="rId36" Type="http://schemas.openxmlformats.org/officeDocument/2006/relationships/tags" Target="../tags/tag70.xml"/><Relationship Id="rId35" Type="http://schemas.openxmlformats.org/officeDocument/2006/relationships/tags" Target="../tags/tag69.xml"/><Relationship Id="rId34" Type="http://schemas.openxmlformats.org/officeDocument/2006/relationships/tags" Target="../tags/tag68.xml"/><Relationship Id="rId33" Type="http://schemas.openxmlformats.org/officeDocument/2006/relationships/tags" Target="../tags/tag67.xml"/><Relationship Id="rId32" Type="http://schemas.openxmlformats.org/officeDocument/2006/relationships/tags" Target="../tags/tag66.xml"/><Relationship Id="rId31" Type="http://schemas.openxmlformats.org/officeDocument/2006/relationships/tags" Target="../tags/tag65.xml"/><Relationship Id="rId30" Type="http://schemas.openxmlformats.org/officeDocument/2006/relationships/tags" Target="../tags/tag64.xml"/><Relationship Id="rId3" Type="http://schemas.openxmlformats.org/officeDocument/2006/relationships/tags" Target="../tags/tag37.xml"/><Relationship Id="rId29" Type="http://schemas.openxmlformats.org/officeDocument/2006/relationships/tags" Target="../tags/tag63.xml"/><Relationship Id="rId28" Type="http://schemas.openxmlformats.org/officeDocument/2006/relationships/tags" Target="../tags/tag62.xml"/><Relationship Id="rId27" Type="http://schemas.openxmlformats.org/officeDocument/2006/relationships/tags" Target="../tags/tag61.xml"/><Relationship Id="rId26" Type="http://schemas.openxmlformats.org/officeDocument/2006/relationships/tags" Target="../tags/tag60.xml"/><Relationship Id="rId25" Type="http://schemas.openxmlformats.org/officeDocument/2006/relationships/tags" Target="../tags/tag59.xml"/><Relationship Id="rId24" Type="http://schemas.openxmlformats.org/officeDocument/2006/relationships/tags" Target="../tags/tag58.xml"/><Relationship Id="rId23" Type="http://schemas.openxmlformats.org/officeDocument/2006/relationships/tags" Target="../tags/tag57.xml"/><Relationship Id="rId22" Type="http://schemas.openxmlformats.org/officeDocument/2006/relationships/tags" Target="../tags/tag56.xml"/><Relationship Id="rId21" Type="http://schemas.openxmlformats.org/officeDocument/2006/relationships/tags" Target="../tags/tag55.xml"/><Relationship Id="rId20" Type="http://schemas.openxmlformats.org/officeDocument/2006/relationships/tags" Target="../tags/tag54.xml"/><Relationship Id="rId2" Type="http://schemas.openxmlformats.org/officeDocument/2006/relationships/tags" Target="../tags/tag36.xml"/><Relationship Id="rId19" Type="http://schemas.openxmlformats.org/officeDocument/2006/relationships/tags" Target="../tags/tag53.xml"/><Relationship Id="rId18" Type="http://schemas.openxmlformats.org/officeDocument/2006/relationships/tags" Target="../tags/tag52.xml"/><Relationship Id="rId17" Type="http://schemas.openxmlformats.org/officeDocument/2006/relationships/tags" Target="../tags/tag51.xml"/><Relationship Id="rId16" Type="http://schemas.openxmlformats.org/officeDocument/2006/relationships/tags" Target="../tags/tag50.xml"/><Relationship Id="rId15" Type="http://schemas.openxmlformats.org/officeDocument/2006/relationships/tags" Target="../tags/tag49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tags" Target="../tags/tag3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png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>
          <a:xfrm>
            <a:off x="4267200" y="3827780"/>
            <a:ext cx="6457950" cy="1280795"/>
          </a:xfrm>
        </p:spPr>
        <p:txBody>
          <a:bodyPr/>
          <a:lstStyle/>
          <a:p>
            <a:r>
              <a:rPr lang="en-US" altLang="zh-CN" dirty="0"/>
              <a:t>Chapter 3.3: Support Vector Machine II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soft</a:t>
            </a:r>
            <a:r>
              <a:rPr lang="zh-CN" altLang="en-US" dirty="0"/>
              <a:t> </a:t>
            </a:r>
            <a:r>
              <a:rPr lang="en-US" altLang="zh-CN" dirty="0"/>
              <a:t>margin (optional)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Similarly,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constrained (convex) quadratic optimization problem.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 construct the </a:t>
                </a:r>
                <a:r>
                  <a:rPr lang="en-US" altLang="zh-CN" dirty="0" err="1"/>
                  <a:t>Lagrangian</a:t>
                </a:r>
                <a:r>
                  <a:rPr lang="en-US" altLang="zh-CN" dirty="0"/>
                  <a:t> for this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problem: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altLang="zh-CN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ea typeface="Cambria Math" panose="02040503050406030204" pitchFamily="18" charset="0"/>
                  </a:rPr>
                  <a:t>            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where</a:t>
                </a:r>
                <a:r>
                  <a:rPr lang="zh-CN" alt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</a:t>
                </a:r>
                <a:r>
                  <a:rPr lang="zh-CN" altLang="en-US" dirty="0"/>
                  <a:t> </a:t>
                </a:r>
                <a:r>
                  <a:rPr lang="en-US" altLang="zh-CN" dirty="0" err="1">
                    <a:solidFill>
                      <a:srgbClr val="0070C0"/>
                    </a:solidFill>
                  </a:rPr>
                  <a:t>lagrange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 multipliers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endParaRPr lang="en-US" altLang="zh-CN" dirty="0">
                  <a:solidFill>
                    <a:srgbClr val="0070C0"/>
                  </a:solidFill>
                </a:endParaRPr>
              </a:p>
              <a:p>
                <a:r>
                  <a:rPr lang="en-US" altLang="zh-CN" dirty="0"/>
                  <a:t>Find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dual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problem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 setting the derivatives of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altLang="zh-CN" dirty="0"/>
                  <a:t> with respect to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zh-CN" alt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 zero:</a:t>
                </a:r>
                <a:endParaRPr lang="en-US" altLang="zh-CN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i="1" dirty="0">
                    <a:latin typeface="Cambria Math" panose="02040503050406030204" pitchFamily="18" charset="0"/>
                  </a:rPr>
                  <a:t> 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dirty="0"/>
                  <a:t>  </a:t>
                </a: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12" b="-112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soft</a:t>
            </a:r>
            <a:r>
              <a:rPr lang="zh-CN" altLang="en-US" dirty="0"/>
              <a:t> </a:t>
            </a:r>
            <a:r>
              <a:rPr lang="en-US" altLang="zh-CN" dirty="0"/>
              <a:t>margin </a:t>
            </a:r>
            <a:r>
              <a:rPr lang="en-US" altLang="zh-CN" dirty="0">
                <a:sym typeface="+mn-ea"/>
              </a:rPr>
              <a:t>(optional)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0395" y="1143000"/>
                <a:ext cx="10962005" cy="475615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ea typeface="Cambria Math" panose="02040503050406030204" pitchFamily="18" charset="0"/>
                  </a:rPr>
                  <a:t>Dual</a:t>
                </a:r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ea typeface="Cambria Math" panose="02040503050406030204" pitchFamily="18" charset="0"/>
                  </a:rPr>
                  <a:t>problem:</a:t>
                </a:r>
                <a:endParaRPr lang="en-US" altLang="zh-CN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lim>
                        </m:limLow>
                      </m:fNam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func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.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 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>
                  <a:solidFill>
                    <a:srgbClr val="0070C0"/>
                  </a:solidFill>
                </a:endParaRPr>
              </a:p>
              <a:p>
                <a:endParaRPr lang="en-US" altLang="zh-CN" dirty="0"/>
              </a:p>
              <a:p>
                <a:r>
                  <a:rPr lang="en-US" altLang="zh-CN" dirty="0"/>
                  <a:t>There exists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 that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the solution to the primal problem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 solution to the dual problem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3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CN" sz="2600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CN" sz="2600" dirty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Moreover, 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 satisfy the KKT conditions</a:t>
                </a:r>
                <a:endParaRPr lang="en-US" altLang="zh-CN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310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395" y="1143000"/>
                <a:ext cx="10962005" cy="4756150"/>
              </a:xfrm>
              <a:blipFill rotWithShape="1">
                <a:blip r:embed="rId1"/>
                <a:stretch>
                  <a:fillRect b="-1451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soft</a:t>
            </a:r>
            <a:r>
              <a:rPr lang="zh-CN" altLang="en-US" dirty="0"/>
              <a:t> </a:t>
            </a:r>
            <a:r>
              <a:rPr lang="en-US" altLang="zh-CN" dirty="0"/>
              <a:t>margin </a:t>
            </a:r>
            <a:r>
              <a:rPr lang="en-US" altLang="zh-CN" dirty="0">
                <a:sym typeface="+mn-ea"/>
              </a:rPr>
              <a:t>(optional)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066800"/>
                <a:ext cx="10972800" cy="475615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0070C0"/>
                    </a:solidFill>
                  </a:rPr>
                  <a:t>Similar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with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hard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margin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 err="1">
                    <a:solidFill>
                      <a:srgbClr val="0070C0"/>
                    </a:solidFill>
                  </a:rPr>
                  <a:t>svm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model,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besides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the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partial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derivative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of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0070C0"/>
                    </a:solidFill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rgbClr val="0070C0"/>
                    </a:solidFill>
                  </a:rPr>
                  <a:t>be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zero,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the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KKT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conditions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are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:</a:t>
                </a:r>
                <a:endParaRPr lang="en-US" altLang="zh-CN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:endParaRPr lang="en-US" altLang="zh-CN" dirty="0"/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p>
                                <m:r>
                                  <a:rPr lang="en-US" altLang="zh-C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                         </a:t>
                </a:r>
                <a:r>
                  <a:rPr lang="zh-CN" altLang="en-US" dirty="0"/>
                  <a:t> 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CN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p>
                                <m:r>
                                  <a:rPr lang="en-US" altLang="zh-CN" b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zh-CN" alt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                        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sz="310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066800"/>
                <a:ext cx="10972800" cy="475615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Soft</a:t>
            </a:r>
            <a:r>
              <a:rPr lang="zh-CN" altLang="en-US" dirty="0"/>
              <a:t> </a:t>
            </a:r>
            <a:r>
              <a:rPr lang="en-US" altLang="zh-CN" dirty="0"/>
              <a:t>Margin</a:t>
            </a:r>
            <a:r>
              <a:rPr lang="zh-CN" altLang="en-US" dirty="0"/>
              <a:t> </a:t>
            </a:r>
            <a:r>
              <a:rPr lang="en-US" altLang="zh-CN" dirty="0"/>
              <a:t>SVM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50620"/>
                <a:ext cx="10888980" cy="53625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3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3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300" dirty="0"/>
                  <a:t>,</a:t>
                </a:r>
                <a:r>
                  <a:rPr lang="zh-CN" altLang="en-US" sz="2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3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300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altLang="zh-CN" sz="2300" dirty="0"/>
                  <a:t>,</a:t>
                </a:r>
                <a:r>
                  <a:rPr lang="zh-CN" altLang="en-US" sz="2300" dirty="0"/>
                  <a:t> </a:t>
                </a:r>
                <a:r>
                  <a:rPr lang="en-US" altLang="zh-CN" sz="2300" dirty="0"/>
                  <a:t>therefore</a:t>
                </a:r>
                <a:r>
                  <a:rPr lang="zh-CN" altLang="en-US" sz="2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3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3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300" dirty="0"/>
                  <a:t> </a:t>
                </a:r>
                <a:r>
                  <a:rPr lang="en-US" altLang="zh-CN" sz="2300" dirty="0"/>
                  <a:t>,</a:t>
                </a:r>
                <a:r>
                  <a:rPr lang="zh-CN" altLang="en-US" sz="2300" dirty="0"/>
                  <a:t> </a:t>
                </a:r>
                <a:r>
                  <a:rPr lang="en-US" altLang="zh-CN" sz="2300" dirty="0"/>
                  <a:t>sample</a:t>
                </a:r>
                <a:r>
                  <a:rPr lang="zh-CN" altLang="en-US" sz="2300" dirty="0"/>
                  <a:t> </a:t>
                </a:r>
                <a:r>
                  <a:rPr lang="en-US" altLang="zh-CN" sz="2300" dirty="0"/>
                  <a:t>lies</a:t>
                </a:r>
                <a:r>
                  <a:rPr lang="zh-CN" altLang="en-US" sz="2300" dirty="0"/>
                  <a:t> </a:t>
                </a:r>
                <a:r>
                  <a:rPr lang="en-US" altLang="zh-CN" sz="2300" dirty="0"/>
                  <a:t>beyond</a:t>
                </a:r>
                <a:r>
                  <a:rPr lang="zh-CN" altLang="en-US" sz="2300" dirty="0"/>
                  <a:t> </a:t>
                </a:r>
                <a:r>
                  <a:rPr lang="en-US" altLang="zh-CN" sz="2300" dirty="0"/>
                  <a:t>the</a:t>
                </a:r>
                <a:r>
                  <a:rPr lang="zh-CN" altLang="en-US" sz="2300" dirty="0"/>
                  <a:t> </a:t>
                </a:r>
                <a:r>
                  <a:rPr lang="en-US" altLang="zh-CN" sz="2300" dirty="0"/>
                  <a:t>margin.</a:t>
                </a:r>
                <a:endParaRPr lang="en-US" altLang="zh-CN" sz="23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&lt;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&lt;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&gt;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300" dirty="0"/>
                  <a:t>,</a:t>
                </a:r>
                <a:r>
                  <a:rPr lang="zh-CN" altLang="en-US" sz="2300" dirty="0"/>
                  <a:t> </a:t>
                </a:r>
                <a:r>
                  <a:rPr lang="en-US" altLang="zh-CN" sz="2300" dirty="0"/>
                  <a:t>therefore</a:t>
                </a:r>
                <a:r>
                  <a:rPr lang="zh-CN" altLang="en-US" sz="2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3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3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zh-CN" altLang="en-US" sz="2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300" dirty="0"/>
                  <a:t> </a:t>
                </a:r>
                <a:r>
                  <a:rPr lang="en-US" altLang="zh-CN" sz="2300" dirty="0"/>
                  <a:t>and</a:t>
                </a:r>
                <a:r>
                  <a:rPr lang="zh-CN" altLang="en-US" sz="2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300" dirty="0"/>
                  <a:t> </a:t>
                </a:r>
                <a:r>
                  <a:rPr lang="en-US" altLang="zh-CN" sz="2300" dirty="0"/>
                  <a:t>sample</a:t>
                </a:r>
                <a:r>
                  <a:rPr lang="zh-CN" altLang="en-US" sz="2300" dirty="0"/>
                  <a:t> </a:t>
                </a:r>
                <a:r>
                  <a:rPr lang="en-US" altLang="zh-CN" sz="2300" dirty="0"/>
                  <a:t>lies</a:t>
                </a:r>
                <a:r>
                  <a:rPr lang="zh-CN" altLang="en-US" sz="2300" dirty="0"/>
                  <a:t> </a:t>
                </a:r>
                <a:r>
                  <a:rPr lang="en-US" altLang="zh-CN" sz="2300" dirty="0"/>
                  <a:t>on</a:t>
                </a:r>
                <a:r>
                  <a:rPr lang="zh-CN" altLang="en-US" sz="2300" dirty="0"/>
                  <a:t> </a:t>
                </a:r>
                <a:r>
                  <a:rPr lang="en-US" altLang="zh-CN" sz="2300" dirty="0"/>
                  <a:t>the</a:t>
                </a:r>
                <a:r>
                  <a:rPr lang="zh-CN" altLang="en-US" sz="2300" dirty="0"/>
                  <a:t> </a:t>
                </a:r>
                <a:r>
                  <a:rPr lang="en-US" altLang="zh-CN" sz="2300" dirty="0"/>
                  <a:t>maximum</a:t>
                </a:r>
                <a:r>
                  <a:rPr lang="zh-CN" altLang="en-US" sz="2300" dirty="0"/>
                  <a:t> </a:t>
                </a:r>
                <a:r>
                  <a:rPr lang="en-US" altLang="zh-CN" sz="2300" dirty="0"/>
                  <a:t>margin</a:t>
                </a:r>
                <a:r>
                  <a:rPr lang="zh-CN" altLang="en-US" sz="2300" dirty="0"/>
                  <a:t> </a:t>
                </a:r>
                <a:r>
                  <a:rPr lang="en-US" altLang="zh-CN" sz="2300" dirty="0"/>
                  <a:t>(support</a:t>
                </a:r>
                <a:r>
                  <a:rPr lang="zh-CN" altLang="en-US" sz="2300" dirty="0"/>
                  <a:t> </a:t>
                </a:r>
                <a:r>
                  <a:rPr lang="en-US" altLang="zh-CN" sz="2300" dirty="0"/>
                  <a:t>vectors)</a:t>
                </a:r>
                <a:endParaRPr lang="en-US" altLang="zh-CN" sz="230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3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3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300" dirty="0"/>
                  <a:t>,</a:t>
                </a:r>
                <a:r>
                  <a:rPr lang="zh-CN" altLang="en-US" sz="2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3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3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300" dirty="0"/>
                  <a:t> </a:t>
                </a:r>
                <a:r>
                  <a:rPr lang="en-US" altLang="zh-CN" sz="2300" dirty="0"/>
                  <a:t>if</a:t>
                </a:r>
                <a:r>
                  <a:rPr lang="zh-CN" altLang="en-US" sz="2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3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3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300" dirty="0"/>
                  <a:t>,</a:t>
                </a:r>
                <a:r>
                  <a:rPr lang="zh-CN" altLang="en-US" sz="2300" dirty="0"/>
                  <a:t> </a:t>
                </a:r>
                <a:r>
                  <a:rPr lang="en-US" altLang="zh-CN" sz="2300" dirty="0"/>
                  <a:t>sample</a:t>
                </a:r>
                <a:r>
                  <a:rPr lang="zh-CN" altLang="en-US" sz="2300" dirty="0"/>
                  <a:t> </a:t>
                </a:r>
                <a:r>
                  <a:rPr lang="en-US" altLang="zh-CN" sz="2300" dirty="0"/>
                  <a:t>lies</a:t>
                </a:r>
                <a:r>
                  <a:rPr lang="zh-CN" altLang="en-US" sz="2300" dirty="0"/>
                  <a:t> </a:t>
                </a:r>
                <a:r>
                  <a:rPr lang="en-US" altLang="zh-CN" sz="2300" dirty="0"/>
                  <a:t>inside</a:t>
                </a:r>
                <a:r>
                  <a:rPr lang="zh-CN" altLang="en-US" sz="2300" dirty="0"/>
                  <a:t> </a:t>
                </a:r>
                <a:r>
                  <a:rPr lang="en-US" altLang="zh-CN" sz="2300" dirty="0"/>
                  <a:t>the</a:t>
                </a:r>
                <a:r>
                  <a:rPr lang="zh-CN" altLang="en-US" sz="2300" dirty="0"/>
                  <a:t> </a:t>
                </a:r>
                <a:r>
                  <a:rPr lang="en-US" altLang="zh-CN" sz="2300" dirty="0"/>
                  <a:t>maximum</a:t>
                </a:r>
                <a:r>
                  <a:rPr lang="zh-CN" altLang="en-US" sz="2300" dirty="0"/>
                  <a:t> </a:t>
                </a:r>
                <a:r>
                  <a:rPr lang="en-US" altLang="zh-CN" sz="2300" dirty="0"/>
                  <a:t>margin;</a:t>
                </a:r>
                <a:r>
                  <a:rPr lang="zh-CN" altLang="en-US" sz="2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3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3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300" dirty="0"/>
                  <a:t>,</a:t>
                </a:r>
                <a:r>
                  <a:rPr lang="zh-CN" altLang="en-US" sz="2300" dirty="0"/>
                  <a:t> </a:t>
                </a:r>
                <a:r>
                  <a:rPr lang="en-US" altLang="zh-CN" sz="2300" dirty="0"/>
                  <a:t>misclassified</a:t>
                </a:r>
                <a:r>
                  <a:rPr lang="zh-CN" altLang="en-US" sz="2300" dirty="0"/>
                  <a:t> </a:t>
                </a:r>
                <a:r>
                  <a:rPr lang="en-US" altLang="zh-CN" sz="2300" dirty="0"/>
                  <a:t>(error)</a:t>
                </a:r>
                <a:endParaRPr lang="en-US" altLang="zh-CN" sz="3100" dirty="0">
                  <a:solidFill>
                    <a:srgbClr val="0070C0"/>
                  </a:solidFill>
                </a:endParaRPr>
              </a:p>
              <a:p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solution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dual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problem,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exist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that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&lt;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solution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primal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problem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50620"/>
                <a:ext cx="10888980" cy="536257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Soft</a:t>
            </a:r>
            <a:r>
              <a:rPr lang="zh-CN" altLang="en-US" dirty="0"/>
              <a:t> </a:t>
            </a:r>
            <a:r>
              <a:rPr lang="en-US" altLang="zh-CN" dirty="0"/>
              <a:t>Margin</a:t>
            </a:r>
            <a:r>
              <a:rPr lang="zh-CN" altLang="en-US" dirty="0"/>
              <a:t> </a:t>
            </a:r>
            <a:r>
              <a:rPr lang="en-US" altLang="zh-CN" dirty="0"/>
              <a:t>SVM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70940"/>
                <a:ext cx="10924540" cy="4526280"/>
              </a:xfrm>
            </p:spPr>
            <p:txBody>
              <a:bodyPr/>
              <a:lstStyle/>
              <a:p>
                <a:r>
                  <a:rPr lang="en-US" altLang="zh-CN" dirty="0"/>
                  <a:t>What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values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data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given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example?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70940"/>
                <a:ext cx="10924540" cy="452628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3945475" y="6228733"/>
            <a:ext cx="43010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227717" y="4456477"/>
            <a:ext cx="156402" cy="1237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4525651" y="5449831"/>
            <a:ext cx="156402" cy="1237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4295396" y="5089055"/>
            <a:ext cx="156402" cy="1237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>
            <a:off x="4649283" y="4897254"/>
            <a:ext cx="156402" cy="1237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5715000" y="5134047"/>
            <a:ext cx="156402" cy="123753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/>
          <p:cNvSpPr/>
          <p:nvPr/>
        </p:nvSpPr>
        <p:spPr>
          <a:xfrm>
            <a:off x="4758028" y="4434746"/>
            <a:ext cx="156402" cy="1237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15"/>
          <p:cNvSpPr/>
          <p:nvPr/>
        </p:nvSpPr>
        <p:spPr>
          <a:xfrm>
            <a:off x="5441642" y="3679107"/>
            <a:ext cx="156402" cy="123753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 19"/>
          <p:cNvSpPr/>
          <p:nvPr/>
        </p:nvSpPr>
        <p:spPr>
          <a:xfrm>
            <a:off x="4471621" y="3963882"/>
            <a:ext cx="156402" cy="1237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22"/>
          <p:cNvSpPr/>
          <p:nvPr/>
        </p:nvSpPr>
        <p:spPr>
          <a:xfrm>
            <a:off x="6659974" y="3973674"/>
            <a:ext cx="156402" cy="123753"/>
          </a:xfrm>
          <a:prstGeom prst="rect">
            <a:avLst/>
          </a:prstGeom>
          <a:solidFill>
            <a:srgbClr val="063DE8"/>
          </a:solidFill>
          <a:ln w="28575">
            <a:solidFill>
              <a:srgbClr val="063D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151712" y="3679108"/>
            <a:ext cx="156402" cy="123753"/>
          </a:xfrm>
          <a:prstGeom prst="rect">
            <a:avLst/>
          </a:prstGeom>
          <a:noFill/>
          <a:ln w="28575">
            <a:solidFill>
              <a:srgbClr val="063D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24682" y="4025759"/>
            <a:ext cx="156402" cy="123753"/>
          </a:xfrm>
          <a:prstGeom prst="rect">
            <a:avLst/>
          </a:prstGeom>
          <a:noFill/>
          <a:ln w="28575">
            <a:solidFill>
              <a:srgbClr val="063D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34411" y="4163198"/>
            <a:ext cx="156402" cy="123753"/>
          </a:xfrm>
          <a:prstGeom prst="rect">
            <a:avLst/>
          </a:prstGeom>
          <a:noFill/>
          <a:ln w="28575">
            <a:solidFill>
              <a:srgbClr val="063D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744919" y="4528507"/>
            <a:ext cx="156402" cy="123753"/>
          </a:xfrm>
          <a:prstGeom prst="rect">
            <a:avLst/>
          </a:prstGeom>
          <a:noFill/>
          <a:ln w="28575">
            <a:solidFill>
              <a:srgbClr val="063D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17393" y="4986789"/>
            <a:ext cx="156402" cy="123753"/>
          </a:xfrm>
          <a:prstGeom prst="rect">
            <a:avLst/>
          </a:prstGeom>
          <a:noFill/>
          <a:ln w="28575">
            <a:solidFill>
              <a:srgbClr val="063D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073511" y="4361463"/>
            <a:ext cx="156402" cy="123753"/>
          </a:xfrm>
          <a:prstGeom prst="rect">
            <a:avLst/>
          </a:prstGeom>
          <a:noFill/>
          <a:ln w="28575">
            <a:solidFill>
              <a:srgbClr val="063D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5519843" y="2073608"/>
            <a:ext cx="990745" cy="429895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945475" y="3059328"/>
            <a:ext cx="0" cy="3169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912251" y="2209723"/>
            <a:ext cx="961197" cy="4269561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6109166" y="2120707"/>
            <a:ext cx="1021882" cy="4481512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492188" y="3352800"/>
            <a:ext cx="156402" cy="123753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angle 47"/>
          <p:cNvSpPr/>
          <p:nvPr/>
        </p:nvSpPr>
        <p:spPr>
          <a:xfrm>
            <a:off x="6170879" y="4284306"/>
            <a:ext cx="156402" cy="123753"/>
          </a:xfrm>
          <a:prstGeom prst="rect">
            <a:avLst/>
          </a:prstGeom>
          <a:solidFill>
            <a:srgbClr val="063DE8"/>
          </a:solidFill>
          <a:ln w="28575">
            <a:solidFill>
              <a:srgbClr val="063D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5120993" y="3230010"/>
                <a:ext cx="312621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993" y="3230010"/>
                <a:ext cx="312621" cy="368935"/>
              </a:xfrm>
              <a:prstGeom prst="rect">
                <a:avLst/>
              </a:prstGeom>
              <a:blipFill rotWithShape="1">
                <a:blip r:embed="rId2"/>
                <a:stretch>
                  <a:fillRect l="-113" t="-108" r="177" b="-1607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5590709" y="5199183"/>
                <a:ext cx="312621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709" y="5199183"/>
                <a:ext cx="312621" cy="368935"/>
              </a:xfrm>
              <a:prstGeom prst="rect">
                <a:avLst/>
              </a:prstGeom>
              <a:blipFill rotWithShape="1">
                <a:blip r:embed="rId3"/>
                <a:stretch>
                  <a:fillRect l="-54" t="-119" r="118" b="-160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6095999" y="4346182"/>
                <a:ext cx="312621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346182"/>
                <a:ext cx="312621" cy="368935"/>
              </a:xfrm>
              <a:prstGeom prst="rect">
                <a:avLst/>
              </a:prstGeom>
              <a:blipFill rotWithShape="1">
                <a:blip r:embed="rId4"/>
                <a:stretch>
                  <a:fillRect l="-203" t="-66" r="64" b="-1611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/>
              <p:cNvSpPr txBox="1"/>
              <p:nvPr/>
            </p:nvSpPr>
            <p:spPr>
              <a:xfrm>
                <a:off x="6858660" y="3754866"/>
                <a:ext cx="312621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660" y="3754866"/>
                <a:ext cx="312621" cy="368935"/>
              </a:xfrm>
              <a:prstGeom prst="rect">
                <a:avLst/>
              </a:prstGeom>
              <a:blipFill rotWithShape="1">
                <a:blip r:embed="rId5"/>
                <a:stretch>
                  <a:fillRect l="-8" t="-30" r="72" b="-1614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/>
              <p:cNvSpPr txBox="1"/>
              <p:nvPr/>
            </p:nvSpPr>
            <p:spPr>
              <a:xfrm>
                <a:off x="7360520" y="2972940"/>
                <a:ext cx="91350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520" y="2972940"/>
                <a:ext cx="913503" cy="368935"/>
              </a:xfrm>
              <a:prstGeom prst="rect">
                <a:avLst/>
              </a:prstGeom>
              <a:blipFill rotWithShape="1">
                <a:blip r:embed="rId6"/>
                <a:stretch>
                  <a:fillRect l="-26" t="-137" r="67" b="-1604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6170879" y="3023865"/>
                <a:ext cx="91350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879" y="3023865"/>
                <a:ext cx="913503" cy="368935"/>
              </a:xfrm>
              <a:prstGeom prst="rect">
                <a:avLst/>
              </a:prstGeom>
              <a:blipFill rotWithShape="1">
                <a:blip r:embed="rId7"/>
                <a:stretch>
                  <a:fillRect l="-64" t="-171" r="35" b="-1600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6477000" y="3457647"/>
            <a:ext cx="156402" cy="123753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Nonlinear</a:t>
            </a:r>
            <a:r>
              <a:rPr lang="zh-CN" altLang="en-US" dirty="0"/>
              <a:t> </a:t>
            </a:r>
            <a:r>
              <a:rPr lang="en-US" altLang="zh-CN" dirty="0"/>
              <a:t>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linearly</a:t>
            </a:r>
            <a:r>
              <a:rPr lang="zh-CN" altLang="en-US" dirty="0"/>
              <a:t> </a:t>
            </a:r>
            <a:r>
              <a:rPr lang="en-US" altLang="zh-CN" dirty="0"/>
              <a:t>separable?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Naïve: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non-linear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surface</a:t>
            </a:r>
            <a:endParaRPr lang="en-US" altLang="zh-CN" dirty="0"/>
          </a:p>
          <a:p>
            <a:pPr lvl="2"/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endParaRPr lang="en-US" altLang="zh-CN" dirty="0"/>
          </a:p>
          <a:p>
            <a:pPr lvl="1"/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transformation: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original</a:t>
            </a:r>
            <a:r>
              <a:rPr lang="zh-CN" altLang="en-US" dirty="0"/>
              <a:t> </a:t>
            </a:r>
            <a:r>
              <a:rPr lang="en-US" altLang="zh-CN" dirty="0"/>
              <a:t>attributes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linear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model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new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space.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Let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denote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feature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mapping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is-I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→</m:t>
                    </m:r>
                    <m:r>
                      <a:rPr lang="is-I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ℋ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↦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US" altLang="zh-CN" b="1" dirty="0"/>
              </a:p>
              <a:p>
                <a:pPr lvl="1"/>
                <a:r>
                  <a:rPr lang="en-US" altLang="zh-CN" dirty="0"/>
                  <a:t>where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input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space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is-I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mapped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feature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space</a:t>
                </a:r>
                <a:endParaRPr lang="en-US" altLang="zh-CN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12" b="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048058"/>
            <a:ext cx="6477000" cy="294262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1825" y="1219200"/>
                <a:ext cx="10941050" cy="452628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Example: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>
                  <a:solidFill>
                    <a:srgbClr val="0070C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dirty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dirty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→</m:t>
                    </m:r>
                    <m:r>
                      <a:rPr lang="en-US" altLang="zh-CN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zh-CN" alt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/>
                <a:r>
                  <a:rPr lang="en-US" altLang="zh-CN" dirty="0"/>
                  <a:t>Apply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Linear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SVM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mapped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feature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space,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optimization problem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:</a:t>
                </a:r>
                <a:endParaRPr lang="en-US" altLang="zh-CN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type m:val="noBar"/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6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3600" b="1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  <m:r>
                                  <a:rPr lang="en-US" altLang="zh-CN" sz="3600" b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360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600" b="1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  <m:r>
                          <m:rPr>
                            <m:nor/>
                          </m:rPr>
                          <a:rPr lang="en-US" altLang="zh-CN" sz="3600" dirty="0">
                            <a:latin typeface="Cambria Math" panose="02040503050406030204" pitchFamily="18" charset="0"/>
                          </a:rPr>
                          <m:t>                                    </m:t>
                        </m:r>
                      </m:num>
                      <m:den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.   </m:t>
                        </m:r>
                        <m:sSub>
                          <m:sSub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600" b="1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p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sz="3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altLang="zh-CN" sz="3600" b="1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3600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      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1825" y="1219200"/>
                <a:ext cx="10941050" cy="4526280"/>
              </a:xfrm>
              <a:blipFill rotWithShape="1">
                <a:blip r:embed="rId1"/>
                <a:stretch>
                  <a:fillRect b="-1062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4685" y="1098550"/>
                <a:ext cx="10918190" cy="5257800"/>
              </a:xfrm>
            </p:spPr>
            <p:txBody>
              <a:bodyPr>
                <a:normAutofit fontScale="72500"/>
              </a:bodyPr>
              <a:lstStyle/>
              <a:p>
                <a:r>
                  <a:rPr lang="en-US" altLang="zh-CN" sz="3400" dirty="0">
                    <a:solidFill>
                      <a:srgbClr val="00B050"/>
                    </a:solidFill>
                  </a:rPr>
                  <a:t>(*)</a:t>
                </a:r>
                <a:r>
                  <a:rPr lang="en-US" altLang="zh-CN" sz="3400" dirty="0"/>
                  <a:t>The</a:t>
                </a:r>
                <a:r>
                  <a:rPr lang="zh-CN" altLang="en-US" sz="3400" dirty="0"/>
                  <a:t> </a:t>
                </a:r>
                <a:r>
                  <a:rPr lang="en-US" altLang="zh-CN" sz="3400" dirty="0"/>
                  <a:t>dual</a:t>
                </a:r>
                <a:r>
                  <a:rPr lang="zh-CN" altLang="en-US" sz="3400" dirty="0"/>
                  <a:t> </a:t>
                </a:r>
                <a:r>
                  <a:rPr lang="en-US" altLang="zh-CN" sz="3400" dirty="0"/>
                  <a:t>problem</a:t>
                </a:r>
                <a:r>
                  <a:rPr lang="zh-CN" altLang="en-US" sz="3400" dirty="0"/>
                  <a:t> </a:t>
                </a:r>
                <a:r>
                  <a:rPr lang="en-US" sz="3400" dirty="0"/>
                  <a:t>can be written entirely in terms of the inner products </a:t>
                </a:r>
                <a:r>
                  <a:rPr lang="en-US" altLang="zh-CN" sz="3400" dirty="0"/>
                  <a:t>of</a:t>
                </a:r>
                <a:r>
                  <a:rPr lang="zh-CN" altLang="en-US" sz="3400" dirty="0"/>
                  <a:t> </a:t>
                </a:r>
                <a:r>
                  <a:rPr lang="en-US" altLang="zh-CN" sz="3400" dirty="0"/>
                  <a:t>input</a:t>
                </a:r>
                <a:r>
                  <a:rPr lang="zh-CN" altLang="en-US" sz="3400" dirty="0"/>
                  <a:t> </a:t>
                </a:r>
                <a:r>
                  <a:rPr lang="en-US" altLang="zh-CN" sz="3400" dirty="0"/>
                  <a:t>features</a:t>
                </a:r>
                <a:r>
                  <a:rPr lang="zh-CN" altLang="en-US" sz="3400" dirty="0"/>
                  <a:t> </a:t>
                </a:r>
                <a:r>
                  <a:rPr lang="en-US" altLang="zh-CN" sz="34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3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3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3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3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3400" dirty="0"/>
                  <a:t>),</a:t>
                </a:r>
                <a:r>
                  <a:rPr lang="zh-CN" altLang="en-US" sz="3400" dirty="0"/>
                  <a:t> </a:t>
                </a:r>
                <a:r>
                  <a:rPr lang="en-US" sz="3400" dirty="0"/>
                  <a:t>this means that we would replace all those inner products wit</a:t>
                </a:r>
                <a:r>
                  <a:rPr lang="en-US" altLang="zh-CN" sz="3400" dirty="0"/>
                  <a:t>h</a:t>
                </a:r>
                <a:r>
                  <a:rPr lang="zh-CN" altLang="en-US" sz="3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altLang="zh-CN" sz="3400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3400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3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  <m:r>
                      <a:rPr lang="en-US" altLang="zh-CN" sz="3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4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3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400" dirty="0"/>
                  <a:t>.</a:t>
                </a:r>
                <a:endParaRPr lang="en-US" sz="3400" dirty="0"/>
              </a:p>
              <a:p>
                <a:pPr lvl="1"/>
                <a:r>
                  <a:rPr lang="en-US" sz="3155" dirty="0">
                    <a:solidFill>
                      <a:srgbClr val="00B050"/>
                    </a:solidFill>
                  </a:rPr>
                  <a:t>recall in page 11, we can write SVM optimization objective as:</a:t>
                </a:r>
                <a:endParaRPr lang="en-US" sz="3155" dirty="0">
                  <a:solidFill>
                    <a:srgbClr val="00B050"/>
                  </a:solidFill>
                </a:endParaRPr>
              </a:p>
              <a:p>
                <a:pPr lvl="1"/>
                <a:endParaRPr lang="en-US" sz="3155" dirty="0"/>
              </a:p>
              <a:p>
                <a:r>
                  <a:rPr lang="en-US" altLang="zh-CN" sz="3400" dirty="0"/>
                  <a:t>Dual</a:t>
                </a:r>
                <a:r>
                  <a:rPr lang="zh-CN" altLang="en-US" sz="3400" dirty="0"/>
                  <a:t> </a:t>
                </a:r>
                <a:r>
                  <a:rPr lang="en-US" altLang="zh-CN" sz="3400" dirty="0"/>
                  <a:t>problem </a:t>
                </a:r>
                <a:r>
                  <a:rPr lang="en-US" altLang="zh-CN" sz="2070" dirty="0">
                    <a:solidFill>
                      <a:srgbClr val="00B050"/>
                    </a:solidFill>
                  </a:rPr>
                  <a:t>(after adopting the mapping function, i.e., replace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7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07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7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altLang="zh-CN" sz="2070" b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70" b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07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7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7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07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  <m:r>
                      <a:rPr lang="en-US" altLang="zh-CN" sz="207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7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70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07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7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70" dirty="0">
                    <a:solidFill>
                      <a:srgbClr val="00B050"/>
                    </a:solidFill>
                  </a:rPr>
                  <a:t> )</a:t>
                </a:r>
                <a:r>
                  <a:rPr lang="en-US" altLang="zh-CN" sz="3400" dirty="0"/>
                  <a:t>:</a:t>
                </a:r>
                <a:endParaRPr lang="en-US" altLang="zh-CN" sz="3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lim>
                        </m:limLow>
                      </m:fName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altLang="zh-CN" b="1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zh-CN" alt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</m:t>
                      </m:r>
                    </m:oMath>
                  </m:oMathPara>
                </a14:m>
                <a:endParaRPr lang="en-US" altLang="zh-CN" dirty="0"/>
              </a:p>
              <a:p>
                <a:pPr marL="0" indent="0" algn="ctr">
                  <a:buNone/>
                </a:pPr>
                <a:r>
                  <a:rPr lang="en-US" altLang="zh-CN" dirty="0"/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</m:t>
                    </m:r>
                  </m:oMath>
                </a14:m>
                <a:endParaRPr lang="en-US" altLang="zh-CN" dirty="0"/>
              </a:p>
              <a:p>
                <a:r>
                  <a:rPr lang="en-US" altLang="zh-CN" sz="3400" dirty="0"/>
                  <a:t>After</a:t>
                </a:r>
                <a:r>
                  <a:rPr lang="zh-CN" altLang="en-US" sz="3400" dirty="0"/>
                  <a:t> </a:t>
                </a:r>
                <a:r>
                  <a:rPr lang="en-US" altLang="zh-CN" sz="3400" dirty="0"/>
                  <a:t>solving</a:t>
                </a:r>
                <a:r>
                  <a:rPr lang="zh-CN" altLang="en-US" sz="3400" dirty="0"/>
                  <a:t> </a:t>
                </a:r>
                <a:r>
                  <a:rPr lang="en-US" altLang="zh-CN" sz="3400" dirty="0"/>
                  <a:t>the</a:t>
                </a:r>
                <a:r>
                  <a:rPr lang="zh-CN" altLang="en-US" sz="3400" dirty="0"/>
                  <a:t> </a:t>
                </a:r>
                <a:r>
                  <a:rPr lang="en-US" altLang="zh-CN" sz="3400" dirty="0"/>
                  <a:t>dual</a:t>
                </a:r>
                <a:r>
                  <a:rPr lang="zh-CN" altLang="en-US" sz="3400" dirty="0"/>
                  <a:t> </a:t>
                </a:r>
                <a:r>
                  <a:rPr lang="en-US" altLang="zh-CN" sz="3400" dirty="0"/>
                  <a:t>problem:</a:t>
                </a:r>
                <a:endParaRPr lang="en-US" altLang="zh-CN" sz="34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ℎ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altLang="zh-CN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zh-CN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zh-CN" altLang="en-US" sz="2800" b="0" dirty="0"/>
                  <a:t>                          </a:t>
                </a:r>
                <a14:m>
                  <m:oMath xmlns:m="http://schemas.openxmlformats.org/officeDocument/2006/math">
                    <m:r>
                      <a:rPr lang="zh-CN" altLang="en-US" sz="2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sSup>
                          <m:sSupPr>
                            <m:ctrlPr>
                              <a:rPr lang="en-US" altLang="zh-CN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  <m:d>
                              <m:dPr>
                                <m:ctrlPr>
                                  <a:rPr lang="en-US" altLang="zh-CN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zh-CN" alt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sz="2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CN" sz="3400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4685" y="1098550"/>
                <a:ext cx="10918190" cy="52578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895600"/>
            <a:ext cx="3465195" cy="463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6120" y="1066800"/>
                <a:ext cx="10779760" cy="4938395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1400" dirty="0"/>
                  <a:t>Problem:</a:t>
                </a:r>
                <a:endParaRPr lang="en-US" altLang="zh-CN" sz="1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altLang="zh-CN" sz="1400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  <m:r>
                      <a:rPr lang="en-US" altLang="zh-CN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400" dirty="0"/>
                  <a:t>: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inner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product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of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mapped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feature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vectors,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may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be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expensive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to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calculate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as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r>
                      <a:rPr lang="zh-CN" alt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  <m:r>
                      <a:rPr lang="en-US" altLang="zh-CN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may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be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high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dimensional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vectors.</a:t>
                </a:r>
                <a:endParaRPr lang="en-US" altLang="zh-CN" sz="1400" dirty="0"/>
              </a:p>
              <a:p>
                <a:pPr lvl="1"/>
                <a:r>
                  <a:rPr lang="en-US" altLang="zh-CN" sz="1400" dirty="0">
                    <a:solidFill>
                      <a:srgbClr val="00B050"/>
                    </a:solidFill>
                  </a:rPr>
                  <a:t>It is expensive to actually map original vector x into high dimensional vectors. </a:t>
                </a:r>
                <a:endParaRPr lang="en-US" altLang="zh-CN" sz="1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altLang="zh-CN" sz="1400" dirty="0">
                    <a:solidFill>
                      <a:srgbClr val="00B050"/>
                    </a:solidFill>
                  </a:rPr>
                  <a:t>e.g. map a 2-D input x into 100-D dimension.</a:t>
                </a:r>
                <a:endParaRPr lang="en-US" altLang="zh-CN" sz="1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altLang="zh-CN" sz="1400" dirty="0">
                    <a:solidFill>
                      <a:srgbClr val="00B050"/>
                    </a:solidFill>
                  </a:rPr>
                  <a:t>also, the vector multiplication of 2 100-D vectors are also time-consuming</a:t>
                </a:r>
                <a:endParaRPr lang="en-US" altLang="zh-CN" sz="1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altLang="zh-CN" sz="1400" dirty="0">
                    <a:solidFill>
                      <a:srgbClr val="00B050"/>
                    </a:solidFill>
                  </a:rPr>
                  <a:t>our goal is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altLang="zh-CN" sz="1400" b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1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  <m:r>
                      <a:rPr lang="en-US" altLang="zh-CN" sz="1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solidFill>
                      <a:srgbClr val="00B050"/>
                    </a:solidFill>
                  </a:rPr>
                  <a:t>, can we compute it without actually doing the mapping?</a:t>
                </a:r>
                <a:endParaRPr lang="en-US" altLang="zh-CN" sz="1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altLang="zh-CN" sz="1400" dirty="0">
                    <a:solidFill>
                      <a:srgbClr val="00B050"/>
                    </a:solidFill>
                  </a:rPr>
                  <a:t>Yes, we use kernel function</a:t>
                </a:r>
                <a:endParaRPr lang="en-US" altLang="zh-CN" sz="1400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altLang="zh-CN" sz="1400" dirty="0"/>
                  <a:t>For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efficient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calculation,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define</a:t>
                </a:r>
                <a:r>
                  <a:rPr lang="zh-CN" altLang="en-US" sz="1400" dirty="0"/>
                  <a:t> </a:t>
                </a:r>
                <a:r>
                  <a:rPr lang="en-US" altLang="zh-CN" sz="1400" dirty="0">
                    <a:solidFill>
                      <a:srgbClr val="C00000"/>
                    </a:solidFill>
                  </a:rPr>
                  <a:t>kernel</a:t>
                </a:r>
                <a:r>
                  <a:rPr lang="zh-CN" altLang="en-US" sz="14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400" dirty="0">
                    <a:solidFill>
                      <a:srgbClr val="C00000"/>
                    </a:solidFill>
                  </a:rPr>
                  <a:t>function</a:t>
                </a:r>
                <a:r>
                  <a:rPr lang="en-US" altLang="zh-CN" sz="1400" dirty="0"/>
                  <a:t>.</a:t>
                </a:r>
                <a:endParaRPr lang="en-US" altLang="zh-CN" sz="1400" dirty="0"/>
              </a:p>
              <a:p>
                <a:r>
                  <a:rPr lang="en-US" altLang="zh-CN" sz="1400" dirty="0"/>
                  <a:t>Example:</a:t>
                </a:r>
                <a:endParaRPr lang="en-US" altLang="zh-CN" sz="1400" dirty="0"/>
              </a:p>
              <a:p>
                <a:pPr lvl="1"/>
                <a:r>
                  <a:rPr lang="en-US" altLang="zh-CN" sz="1400" dirty="0"/>
                  <a:t>Given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input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instance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with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feature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dimension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2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and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following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feature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mapping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function</a:t>
                </a:r>
                <a:endParaRPr lang="en-US" altLang="zh-CN" sz="1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1400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r>
                      <a:rPr lang="zh-CN" alt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1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altLang="zh-CN" sz="1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14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altLang="zh-CN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altLang="zh-CN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sSup>
                      <m:sSup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m:rPr>
                            <m:nor/>
                          </m:rPr>
                          <a:rPr lang="en-US" altLang="zh-CN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US" altLang="zh-C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1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altLang="zh-CN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sz="1400" dirty="0">
                    <a:solidFill>
                      <a:srgbClr val="0070C0"/>
                    </a:solidFill>
                  </a:rPr>
                  <a:t>(shortcut)</a:t>
                </a:r>
                <a:endParaRPr lang="en-US" altLang="zh-CN" sz="1400" dirty="0">
                  <a:solidFill>
                    <a:srgbClr val="0070C0"/>
                  </a:solidFill>
                </a:endParaRPr>
              </a:p>
              <a:p>
                <a:pPr marL="0" lvl="2" indent="-285750"/>
                <a:r>
                  <a:rPr lang="en-US" altLang="zh-CN" sz="1400" dirty="0">
                    <a:solidFill>
                      <a:srgbClr val="00B050"/>
                    </a:solidFill>
                  </a:rPr>
                  <a:t>We say that the kernel function K(x,y)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1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altLang="zh-CN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400" dirty="0">
                    <a:solidFill>
                      <a:srgbClr val="00B050"/>
                    </a:solidFill>
                  </a:rPr>
                  <a:t>, is equivlant to the mapping function </a:t>
                </a:r>
                <a14:m>
                  <m:oMath xmlns:m="http://schemas.openxmlformats.org/officeDocument/2006/math">
                    <m:r>
                      <a:rPr lang="zh-CN" alt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1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altLang="zh-CN" sz="1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1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.</a:t>
                </a:r>
                <a:endParaRPr lang="en-US" altLang="zh-CN" sz="14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/>
                <a:r>
                  <a:rPr lang="en-US" altLang="zh-CN" sz="1400" dirty="0">
                    <a:solidFill>
                      <a:srgbClr val="00B050"/>
                    </a:solidFill>
                  </a:rPr>
                  <a:t>that means we have </a:t>
                </a:r>
                <a:r>
                  <a:rPr lang="en-US" altLang="zh-CN" sz="1400" dirty="0">
                    <a:solidFill>
                      <a:srgbClr val="00B050"/>
                    </a:solidFill>
                    <a:sym typeface="+mn-ea"/>
                  </a:rPr>
                  <a:t>K(x,y) </a:t>
                </a:r>
                <a:r>
                  <a:rPr lang="en-US" altLang="zh-CN" sz="1400" dirty="0">
                    <a:solidFill>
                      <a:srgbClr val="00B050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en-US" altLang="zh-CN" sz="1400" dirty="0">
                    <a:solidFill>
                      <a:srgbClr val="00B050"/>
                    </a:solidFill>
                  </a:rPr>
                  <a:t>.</a:t>
                </a:r>
                <a:endParaRPr lang="en-US" altLang="zh-CN" sz="1400" dirty="0">
                  <a:solidFill>
                    <a:srgbClr val="00B050"/>
                  </a:solidFill>
                </a:endParaRPr>
              </a:p>
              <a:p>
                <a:pPr marL="742950" lvl="1" indent="-285750"/>
                <a:r>
                  <a:rPr lang="en-US" altLang="zh-CN" sz="1400" dirty="0">
                    <a:solidFill>
                      <a:srgbClr val="00B050"/>
                    </a:solidFill>
                  </a:rPr>
                  <a:t>Each kernel function corresponds to a specific mapping function. In other words, for each mapping function, we can try to find a kernel function, and we have </a:t>
                </a:r>
                <a:r>
                  <a:rPr lang="en-US" altLang="zh-CN" sz="1400" dirty="0">
                    <a:solidFill>
                      <a:srgbClr val="00B050"/>
                    </a:solidFill>
                    <a:sym typeface="+mn-ea"/>
                  </a:rPr>
                  <a:t>K(x,y) </a:t>
                </a:r>
                <a:r>
                  <a:rPr lang="en-US" altLang="zh-CN" sz="1400" dirty="0">
                    <a:solidFill>
                      <a:srgbClr val="00B050"/>
                    </a:solidFill>
                    <a:sym typeface="+mn-ea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en-US" altLang="zh-CN" sz="1400" dirty="0">
                    <a:solidFill>
                      <a:srgbClr val="00B050"/>
                    </a:solidFill>
                  </a:rPr>
                  <a:t>.</a:t>
                </a:r>
                <a:endParaRPr lang="en-US" altLang="zh-CN" sz="1400" dirty="0">
                  <a:solidFill>
                    <a:srgbClr val="00B050"/>
                  </a:solidFill>
                </a:endParaRPr>
              </a:p>
              <a:p>
                <a:pPr marL="742950" lvl="1" indent="-285750"/>
                <a:r>
                  <a:rPr lang="en-US" altLang="zh-CN" sz="1400" dirty="0">
                    <a:solidFill>
                      <a:srgbClr val="00B050"/>
                    </a:solidFill>
                  </a:rPr>
                  <a:t>Compute K(x, y) gives you the same answer, and it computes much faster than actually doing the mapping (i.e., going to higher dimension).</a:t>
                </a:r>
                <a:endParaRPr lang="en-US" altLang="zh-CN" sz="1400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altLang="zh-CN" sz="1400" dirty="0"/>
                  <a:t>Inner</a:t>
                </a:r>
                <a:r>
                  <a:rPr lang="en-US" sz="1400" dirty="0"/>
                  <a:t> product can be computed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(without going to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1400" dirty="0"/>
                  <a:t>)</a:t>
                </a:r>
                <a:r>
                  <a:rPr lang="en-US" altLang="zh-CN" sz="1400" dirty="0"/>
                  <a:t>.</a:t>
                </a:r>
                <a:endParaRPr lang="en-US" altLang="zh-CN" sz="140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6120" y="1066800"/>
                <a:ext cx="10779760" cy="4938395"/>
              </a:xfrm>
              <a:blipFill rotWithShape="1">
                <a:blip r:embed="rId1"/>
                <a:stretch>
                  <a:fillRect b="-680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BDDF-0D5D-437D-825C-0A2F32864773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 </a:t>
            </a:r>
            <a:r>
              <a:rPr>
                <a:solidFill>
                  <a:schemeClr val="bg1">
                    <a:lumMod val="65000"/>
                  </a:schemeClr>
                </a:solidFill>
                <a:sym typeface="+mn-ea"/>
              </a:rPr>
              <a:t>Support vector machine model </a:t>
            </a:r>
            <a:endParaRPr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>
                <a:solidFill>
                  <a:schemeClr val="bg1">
                    <a:lumMod val="65000"/>
                  </a:schemeClr>
                </a:solidFill>
                <a:sym typeface="+mn-ea"/>
              </a:rPr>
              <a:t> Constrained optimization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pPr algn="l"/>
            <a:r>
              <a:rPr>
                <a:solidFill>
                  <a:schemeClr val="bg1">
                    <a:lumMod val="65000"/>
                  </a:schemeClr>
                </a:solidFill>
                <a:sym typeface="+mn-ea"/>
              </a:rPr>
              <a:t> </a:t>
            </a:r>
            <a:r>
              <a:rPr>
                <a:sym typeface="+mn-ea"/>
              </a:rPr>
              <a:t>Soft margin</a:t>
            </a:r>
            <a:endParaRPr lang="en-US" altLang="zh-CN"/>
          </a:p>
          <a:p>
            <a:pPr algn="l"/>
            <a:r>
              <a:rPr>
                <a:sym typeface="+mn-ea"/>
              </a:rPr>
              <a:t> Kernel methods</a:t>
            </a:r>
            <a:endParaRPr lang="en-US" altLang="zh-CN"/>
          </a:p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5640" y="1219200"/>
                <a:ext cx="10865485" cy="52578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 </a:t>
                </a:r>
                <a:r>
                  <a:rPr lang="en-US" altLang="zh-CN" dirty="0"/>
                  <a:t>Kernel: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Given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feature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mapping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en-US" dirty="0"/>
                  <a:t> we </a:t>
                </a:r>
                <a:r>
                  <a:rPr lang="en-US" altLang="zh-CN" dirty="0"/>
                  <a:t>define</a:t>
                </a:r>
                <a:r>
                  <a:rPr lang="zh-CN" altLang="en-US" dirty="0"/>
                  <a:t> </a:t>
                </a:r>
                <a:r>
                  <a:rPr lang="en-US" dirty="0"/>
                  <a:t>the corresponding </a:t>
                </a:r>
                <a:r>
                  <a:rPr lang="en-US" dirty="0">
                    <a:solidFill>
                      <a:srgbClr val="0070C0"/>
                    </a:solidFill>
                  </a:rPr>
                  <a:t>Kernel</a:t>
                </a:r>
                <a:r>
                  <a:rPr lang="en-US" dirty="0"/>
                  <a:t> to be</a:t>
                </a:r>
                <a:r>
                  <a:rPr lang="en-US" altLang="zh-CN" dirty="0"/>
                  <a:t>: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𝜑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𝐲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dirty="0"/>
                  <a:t>we can get SVMs to learn in the high dimensional</a:t>
                </a:r>
                <a:r>
                  <a:rPr lang="zh-CN" altLang="en-US" dirty="0"/>
                  <a:t> </a:t>
                </a:r>
                <a:r>
                  <a:rPr lang="en-US" dirty="0"/>
                  <a:t>feature space given by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but without ever having to </a:t>
                </a:r>
                <a:r>
                  <a:rPr lang="en-US" dirty="0">
                    <a:solidFill>
                      <a:srgbClr val="0070C0"/>
                    </a:solidFill>
                  </a:rPr>
                  <a:t>explicitly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fi</a:t>
                </a:r>
                <a:r>
                  <a:rPr lang="en-US" dirty="0">
                    <a:solidFill>
                      <a:srgbClr val="0070C0"/>
                    </a:solidFill>
                  </a:rPr>
                  <a:t>nd </a:t>
                </a:r>
                <a:r>
                  <a:rPr lang="en-US" dirty="0"/>
                  <a:t>or</a:t>
                </a:r>
                <a:r>
                  <a:rPr lang="zh-CN" altLang="en-US" dirty="0"/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represent vectors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Then, everywhere we </a:t>
                </a:r>
                <a:r>
                  <a:rPr lang="en-US" altLang="zh-CN" dirty="0"/>
                  <a:t>have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inner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product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𝐱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𝐲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our algorithm, we could replace it with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O</a:t>
                </a:r>
                <a:r>
                  <a:rPr lang="en-US" dirty="0">
                    <a:solidFill>
                      <a:srgbClr val="00B050"/>
                    </a:solidFill>
                  </a:rPr>
                  <a:t>ur algorithm would be learning using the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features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.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5640" y="1219200"/>
                <a:ext cx="10865485" cy="52578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6595" y="1219200"/>
                <a:ext cx="10810875" cy="52578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 </a:t>
                </a:r>
                <a:r>
                  <a:rPr lang="en-US" altLang="zh-CN" dirty="0"/>
                  <a:t>Dual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problem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re-written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as:</a:t>
                </a:r>
                <a:endParaRPr lang="en-US" altLang="zh-CN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sz="26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2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zh-CN" altLang="en-US" sz="2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lim>
                        </m:limLow>
                      </m:fName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6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6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6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CN" sz="2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𝜅</m:t>
                            </m:r>
                            <m:r>
                              <a:rPr lang="en-US" altLang="zh-CN" sz="2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600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600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zh-CN" altLang="en-US" sz="2600" dirty="0"/>
                  <a:t> </a:t>
                </a:r>
                <a:endParaRPr lang="en-US" altLang="zh-CN" sz="2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6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</m:t>
                      </m:r>
                    </m:oMath>
                  </m:oMathPara>
                </a14:m>
                <a:endParaRPr lang="en-US" altLang="zh-CN" sz="2600" dirty="0"/>
              </a:p>
              <a:p>
                <a:pPr marL="0" indent="0" algn="ctr">
                  <a:buNone/>
                </a:pPr>
                <a:r>
                  <a:rPr lang="en-US" altLang="zh-CN" sz="2600" dirty="0"/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600" i="1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</m:t>
                    </m:r>
                  </m:oMath>
                </a14:m>
                <a:endParaRPr lang="en-US" altLang="zh-CN" sz="2600" dirty="0"/>
              </a:p>
              <a:p>
                <a:endParaRPr lang="en-US" dirty="0"/>
              </a:p>
              <a:p>
                <a:r>
                  <a:rPr lang="en-US" altLang="zh-CN" dirty="0"/>
                  <a:t>Solving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dual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problem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classifier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represented: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ℎ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zh-CN" altLang="en-US" dirty="0"/>
                  <a:t>                                 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zh-CN" alt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i="1" dirty="0">
                    <a:latin typeface="Cambria Math" panose="02040503050406030204" pitchFamily="18" charset="0"/>
                  </a:rPr>
                  <a:t> 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zh-CN" altLang="en-US" b="0" dirty="0"/>
                  <a:t>                  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𝜅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0070C0"/>
                    </a:solidFill>
                  </a:rPr>
                  <a:t> </a:t>
                </a:r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6595" y="1219200"/>
                <a:ext cx="10810875" cy="52578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7070" y="1219200"/>
                <a:ext cx="10906125" cy="52578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Example: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Consider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Kernel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function: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𝐲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𝐱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𝐲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/>
                  <a:t>)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=(</m:t>
                    </m:r>
                    <m:nary>
                      <m:naryPr>
                        <m:chr m:val="∑"/>
                        <m:limLoc m:val="subSup"/>
                        <m:ctrlPr>
                          <a:rPr lang="is-I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s-I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𝐲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altLang="zh-CN" dirty="0">
                    <a:solidFill>
                      <a:srgbClr val="00B050"/>
                    </a:solidFill>
                  </a:rPr>
                  <a:t>Calculate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b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𝐲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rgbClr val="00B050"/>
                    </a:solidFill>
                  </a:rPr>
                  <a:t>requires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00B050"/>
                    </a:solidFill>
                  </a:rPr>
                  <a:t>,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whereas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calculate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requires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7070" y="1219200"/>
                <a:ext cx="10906125" cy="52578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26820"/>
                <a:ext cx="10892155" cy="525018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Consider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another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kernel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function: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𝐲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𝐱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𝐲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/>
                  <a:t>)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=(</m:t>
                    </m:r>
                    <m:nary>
                      <m:naryPr>
                        <m:chr m:val="∑"/>
                        <m:limLoc m:val="subSup"/>
                        <m:ctrlPr>
                          <a:rPr lang="is-I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4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57150" indent="0">
                  <a:buNone/>
                </a:pPr>
                <a:r>
                  <a:rPr lang="en-US" altLang="zh-CN" sz="2400" b="1" dirty="0">
                    <a:ea typeface="Cambria Math" panose="02040503050406030204" pitchFamily="18" charset="0"/>
                    <a:cs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altLang="zh-CN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𝑐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s-I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pPr marL="57150" indent="0">
                  <a:buNone/>
                </a:pPr>
                <a:r>
                  <a:rPr lang="en-US" altLang="zh-CN" sz="2400" dirty="0">
                    <a:ea typeface="Cambria Math" panose="02040503050406030204" pitchFamily="18" charset="0"/>
                    <a:cs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zh-CN" sz="2400" dirty="0"/>
              </a:p>
              <a:p>
                <a:r>
                  <a:rPr lang="en-US" altLang="zh-CN" dirty="0"/>
                  <a:t>Corresponding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feature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mapping:</a:t>
                </a:r>
                <a:endParaRPr lang="en-US" altLang="zh-CN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𝑐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𝑐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,…,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𝑐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26820"/>
                <a:ext cx="10892155" cy="525018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5485" y="1313815"/>
                <a:ext cx="10811510" cy="516318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More broadly, </a:t>
                </a:r>
                <a:r>
                  <a:rPr lang="en-US" dirty="0">
                    <a:solidFill>
                      <a:srgbClr val="00B050"/>
                    </a:solidFill>
                  </a:rPr>
                  <a:t>the kernel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𝐲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corresponds to a feature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mapping to an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feature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space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(all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terms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order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).</a:t>
                </a:r>
                <a:endParaRPr lang="en-US" altLang="zh-CN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However, despite working in this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-dimensional space,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computing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still takes only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time</a:t>
                </a:r>
                <a:r>
                  <a:rPr lang="en-US" dirty="0"/>
                  <a:t>, and</a:t>
                </a:r>
                <a:r>
                  <a:rPr lang="zh-CN" altLang="en-US" dirty="0"/>
                  <a:t> </a:t>
                </a:r>
                <a:r>
                  <a:rPr lang="en-US" dirty="0"/>
                  <a:t>hence we never need to explicitly represent feature vectors in this very high</a:t>
                </a:r>
                <a:r>
                  <a:rPr lang="zh-CN" altLang="en-US" dirty="0"/>
                  <a:t> </a:t>
                </a:r>
                <a:r>
                  <a:rPr lang="en-US" dirty="0"/>
                  <a:t>dimensional feature space.</a:t>
                </a: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5485" y="1313815"/>
                <a:ext cx="10811510" cy="516318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Trick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066799"/>
                <a:ext cx="10972800" cy="541019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Now, lets talk about a slightly di</a:t>
                </a:r>
                <a:r>
                  <a:rPr lang="en-US" altLang="zh-CN" dirty="0"/>
                  <a:t>ff</a:t>
                </a:r>
                <a:r>
                  <a:rPr lang="en-US" dirty="0"/>
                  <a:t>erent view of kernels.</a:t>
                </a:r>
                <a:endParaRPr lang="en-US" dirty="0"/>
              </a:p>
              <a:p>
                <a:pPr lvl="1"/>
                <a:r>
                  <a:rPr lang="en-US" dirty="0"/>
                  <a:t>Intuitively, if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𝐱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dirty="0"/>
                  <a:t>are close together, then we might expect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𝐲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dirty="0"/>
                  <a:t>to be large.</a:t>
                </a:r>
                <a:endParaRPr lang="en-US" dirty="0"/>
              </a:p>
              <a:p>
                <a:pPr lvl="1"/>
                <a:r>
                  <a:rPr lang="en-US" dirty="0"/>
                  <a:t>Conversely, if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𝐱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dirty="0"/>
                  <a:t>are far </a:t>
                </a:r>
                <a:r>
                  <a:rPr lang="en-US" altLang="zh-CN" dirty="0"/>
                  <a:t>apart,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say</a:t>
                </a:r>
                <a:r>
                  <a:rPr lang="zh-CN" altLang="en-US" dirty="0"/>
                  <a:t> </a:t>
                </a:r>
                <a:r>
                  <a:rPr lang="en-US" dirty="0"/>
                  <a:t>nearly orthogonal to each</a:t>
                </a:r>
                <a:r>
                  <a:rPr lang="zh-CN" altLang="en-US" dirty="0"/>
                  <a:t> </a:t>
                </a:r>
                <a:r>
                  <a:rPr lang="en-US" dirty="0"/>
                  <a:t>other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𝐲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dirty="0"/>
                  <a:t>will be small. </a:t>
                </a:r>
                <a:endParaRPr lang="en-US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So, we can think of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as some measurement of how similar are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b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𝐱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and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𝐲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, or of how similar are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dirty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066799"/>
                <a:ext cx="10972800" cy="5410197"/>
              </a:xfrm>
              <a:blipFill rotWithShape="1">
                <a:blip r:embed="rId1"/>
                <a:stretch>
                  <a:fillRect t="-12" b="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Trick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Given this intuition, suppose that for some learning problem that you</a:t>
                </a:r>
                <a:r>
                  <a:rPr lang="en-US" altLang="zh-CN" sz="2400" dirty="0"/>
                  <a:t>’</a:t>
                </a:r>
                <a:r>
                  <a:rPr lang="en-US" sz="2400" dirty="0"/>
                  <a:t>re</a:t>
                </a:r>
                <a:r>
                  <a:rPr lang="zh-CN" altLang="en-US" sz="2400" dirty="0"/>
                  <a:t> </a:t>
                </a:r>
                <a:r>
                  <a:rPr lang="en-US" sz="2400" dirty="0"/>
                  <a:t>working on, you</a:t>
                </a:r>
                <a:r>
                  <a:rPr lang="zh-CN" altLang="en-US" sz="2400" dirty="0"/>
                  <a:t>’</a:t>
                </a:r>
                <a:r>
                  <a:rPr lang="en-US" sz="2400" dirty="0" err="1"/>
                  <a:t>ve</a:t>
                </a:r>
                <a:r>
                  <a:rPr lang="en-US" sz="2400" dirty="0"/>
                  <a:t> come up with some function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r>
                  <a:rPr lang="en-US" sz="2400" dirty="0"/>
                  <a:t>that you think might</a:t>
                </a:r>
                <a:r>
                  <a:rPr lang="zh-CN" altLang="en-US" sz="2400" dirty="0"/>
                  <a:t> </a:t>
                </a:r>
                <a:r>
                  <a:rPr lang="en-US" sz="2400" dirty="0"/>
                  <a:t>be a reasonable measure of how similar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sz="2400" dirty="0"/>
                  <a:t> are. </a:t>
                </a:r>
                <a:endParaRPr lang="en-US" sz="2400" dirty="0"/>
              </a:p>
              <a:p>
                <a:r>
                  <a:rPr lang="en-US" sz="2400" dirty="0"/>
                  <a:t>For instance, cho</a:t>
                </a:r>
                <a:r>
                  <a:rPr lang="en-US" altLang="zh-CN" sz="2400" dirty="0"/>
                  <a:t>o</a:t>
                </a:r>
                <a:r>
                  <a:rPr lang="en-US" sz="2400" dirty="0"/>
                  <a:t>se</a:t>
                </a:r>
                <a:r>
                  <a:rPr lang="en-US" altLang="zh-CN" sz="2400" dirty="0"/>
                  <a:t>:</a:t>
                </a:r>
                <a:endParaRPr lang="en-US" sz="2400" dirty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exp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lvl="1"/>
                <a:r>
                  <a:rPr lang="en-US" sz="2400" dirty="0"/>
                  <a:t>This is a </a:t>
                </a:r>
                <a:r>
                  <a:rPr lang="en-US" altLang="zh-CN" sz="2400" dirty="0"/>
                  <a:t>reasonable</a:t>
                </a:r>
                <a:r>
                  <a:rPr lang="zh-CN" altLang="en-US" sz="2400" dirty="0"/>
                  <a:t> </a:t>
                </a:r>
                <a:r>
                  <a:rPr lang="en-US" sz="2400" dirty="0"/>
                  <a:t>measure of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400" dirty="0"/>
                  <a:t> and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altLang="zh-CN" sz="2400" dirty="0"/>
                  <a:t>’</a:t>
                </a:r>
                <a:r>
                  <a:rPr lang="en-US" sz="2400" dirty="0"/>
                  <a:t>s similarity, and is close to 1 when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𝐱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𝐲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are close, and near 0 when </a:t>
                </a:r>
                <a:r>
                  <a:rPr lang="en-US" altLang="zh-CN" sz="2400" dirty="0"/>
                  <a:t>they</a:t>
                </a:r>
                <a:r>
                  <a:rPr lang="zh-CN" altLang="en-US" sz="2400" dirty="0"/>
                  <a:t> </a:t>
                </a:r>
                <a:r>
                  <a:rPr lang="en-US" sz="2400" dirty="0"/>
                  <a:t>are far apart.</a:t>
                </a:r>
                <a:endParaRPr lang="en-US" sz="2400" dirty="0"/>
              </a:p>
              <a:p>
                <a:r>
                  <a:rPr lang="en-US" altLang="zh-CN" sz="2400" dirty="0">
                    <a:solidFill>
                      <a:srgbClr val="00B050"/>
                    </a:solidFill>
                  </a:rPr>
                  <a:t>Gaussian</a:t>
                </a:r>
                <a:r>
                  <a:rPr lang="zh-CN" alt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kernel,</a:t>
                </a:r>
                <a:r>
                  <a:rPr lang="zh-CN" alt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</a:rPr>
                  <a:t>corresponds</a:t>
                </a:r>
                <a:r>
                  <a:rPr lang="zh-CN" alt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</a:rPr>
                  <a:t>to an in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fi</a:t>
                </a:r>
                <a:r>
                  <a:rPr lang="en-US" sz="2400" dirty="0">
                    <a:solidFill>
                      <a:srgbClr val="00B050"/>
                    </a:solidFill>
                  </a:rPr>
                  <a:t>nite dimensional feature mapping</a:t>
                </a:r>
                <a:r>
                  <a:rPr lang="zh-CN" altLang="en-US" sz="2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.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12" b="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4800600"/>
            <a:ext cx="6502400" cy="1397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175885" y="6087745"/>
            <a:ext cx="3358515" cy="825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8763000" y="5943600"/>
            <a:ext cx="304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rgbClr val="00B050"/>
                </a:solidFill>
              </a:rPr>
              <a:t>Infinite feature combinations</a:t>
            </a:r>
            <a:endParaRPr lang="en-US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Trick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1985" y="1219200"/>
                <a:ext cx="10855960" cy="475615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But more broadly, given some</a:t>
                </a:r>
                <a:r>
                  <a:rPr lang="zh-CN" altLang="en-US" dirty="0"/>
                  <a:t> </a:t>
                </a:r>
                <a:r>
                  <a:rPr lang="en-US" dirty="0"/>
                  <a:t>function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00B050"/>
                    </a:solidFill>
                  </a:rPr>
                  <a:t>how can we tell if it's a valid kernel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altLang="zh-CN" dirty="0">
                    <a:solidFill>
                      <a:srgbClr val="00B050"/>
                    </a:solidFill>
                  </a:rPr>
                  <a:t>C</a:t>
                </a:r>
                <a:r>
                  <a:rPr lang="en-US" dirty="0">
                    <a:solidFill>
                      <a:srgbClr val="00B050"/>
                    </a:solidFill>
                  </a:rPr>
                  <a:t>an we tell if there is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some feature mapping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so that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altLang="zh-CN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b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𝐲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?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altLang="zh-CN" dirty="0"/>
                  <a:t>Theorem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(Mercer):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Let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altLang="zh-CN" dirty="0"/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⟼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given.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valid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kernel,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necessary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sufficient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finite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number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points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dirty="0"/>
                  <a:t>the corresponding kernel matrix is symmetric</a:t>
                </a:r>
                <a:r>
                  <a:rPr lang="zh-CN" altLang="en-US" dirty="0"/>
                  <a:t> </a:t>
                </a:r>
                <a:r>
                  <a:rPr lang="en-US" dirty="0"/>
                  <a:t>positive semi-de</a:t>
                </a:r>
                <a:r>
                  <a:rPr lang="en-US" altLang="zh-CN" dirty="0"/>
                  <a:t>finite.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Kernel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matrix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points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matrix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CN" dirty="0"/>
                  <a:t>-entry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  <a:endParaRPr lang="en-US" altLang="zh-CN" dirty="0"/>
              </a:p>
              <a:p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application,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usually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use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the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existing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kernel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functions.</a:t>
                </a:r>
                <a:endParaRPr lang="en-US" altLang="zh-CN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985" y="1219200"/>
                <a:ext cx="10855960" cy="4756150"/>
              </a:xfrm>
              <a:blipFill rotWithShape="1">
                <a:blip r:embed="rId1"/>
                <a:stretch>
                  <a:fillRect b="-36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1825" y="990600"/>
                <a:ext cx="10950575" cy="5121275"/>
              </a:xfrm>
            </p:spPr>
            <p:txBody>
              <a:bodyPr>
                <a:normAutofit lnSpcReduction="20000"/>
              </a:bodyPr>
              <a:lstStyle/>
              <a:p>
                <a:r>
                  <a:rPr lang="en-US" altLang="zh-CN" dirty="0"/>
                  <a:t>Common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kernels: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Linear: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𝐲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P</a:t>
                </a:r>
                <a:r>
                  <a:rPr lang="en-US" dirty="0"/>
                  <a:t>olynomial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𝐲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degree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polynomial</a:t>
                </a:r>
                <a:endParaRPr lang="en-US" dirty="0"/>
              </a:p>
              <a:p>
                <a:pPr lvl="1"/>
                <a:r>
                  <a:rPr lang="en-US" altLang="zh-CN" dirty="0">
                    <a:solidFill>
                      <a:srgbClr val="00B050"/>
                    </a:solidFill>
                  </a:rPr>
                  <a:t>(*) Gaussian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exp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(or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exp</m:t>
                    </m:r>
                    <m: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)</a:t>
                </a:r>
                <a:endParaRPr lang="en-US" dirty="0"/>
              </a:p>
              <a:p>
                <a:pPr lvl="2"/>
                <a:r>
                  <a:rPr lang="en-US" altLang="zh-CN" dirty="0"/>
                  <a:t>Corresponds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infinite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dimensional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feature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space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2"/>
                <a:r>
                  <a:rPr lang="en-US" altLang="zh-CN" dirty="0">
                    <a:solidFill>
                      <a:srgbClr val="00B050"/>
                    </a:solidFill>
                  </a:rPr>
                  <a:t>Usually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the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first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choice.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endParaRPr lang="en-US" altLang="zh-CN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dirty="0"/>
                  <a:t>radial basis function (RBF)</a:t>
                </a:r>
                <a:endParaRPr lang="en-US" dirty="0"/>
              </a:p>
              <a:p>
                <a:pPr lvl="3"/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00B050"/>
                    </a:solidFill>
                  </a:rPr>
                  <a:t>Could suffer from overfitting!</a:t>
                </a:r>
                <a:endParaRPr lang="en-US" sz="2000" dirty="0">
                  <a:solidFill>
                    <a:srgbClr val="00B050"/>
                  </a:solidFill>
                </a:endParaRPr>
              </a:p>
              <a:p>
                <a:pPr lvl="3"/>
                <a:r>
                  <a:rPr lang="en-US" sz="2000" dirty="0">
                    <a:solidFill>
                      <a:srgbClr val="00B050"/>
                    </a:solidFill>
                  </a:rPr>
                  <a:t> maps to infinite dimensonal feature space, so theoratically, have infinite degree of freedom so that the model can “memorize” all the training points!</a:t>
                </a:r>
                <a:endParaRPr lang="en-US" sz="2000" dirty="0">
                  <a:solidFill>
                    <a:srgbClr val="00B050"/>
                  </a:solidFill>
                </a:endParaRPr>
              </a:p>
              <a:p>
                <a:pPr lvl="3"/>
                <a:r>
                  <a:rPr lang="en-US" sz="2000" dirty="0">
                    <a:solidFill>
                      <a:srgbClr val="00B050"/>
                    </a:solidFill>
                  </a:rPr>
                  <a:t>adjust the hyperparameter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>
                    <a:solidFill>
                      <a:srgbClr val="00B050"/>
                    </a:solidFill>
                  </a:rPr>
                  <a:t> , and add regularization term in your objective function!</a:t>
                </a:r>
                <a:endParaRPr lang="en-US" sz="2000" dirty="0">
                  <a:solidFill>
                    <a:srgbClr val="00B050"/>
                  </a:solidFill>
                </a:endParaRPr>
              </a:p>
              <a:p>
                <a:pPr lvl="4"/>
                <a:r>
                  <a:rPr lang="en-US" sz="1350" dirty="0">
                    <a:solidFill>
                      <a:srgbClr val="00B050"/>
                    </a:solidFill>
                  </a:rPr>
                  <a:t>too large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350" dirty="0">
                    <a:solidFill>
                      <a:srgbClr val="00B050"/>
                    </a:solidFill>
                  </a:rPr>
                  <a:t> </a:t>
                </a:r>
                <a:r>
                  <a:rPr lang="en-US" sz="1350" dirty="0">
                    <a:solidFill>
                      <a:srgbClr val="00B050"/>
                    </a:solidFill>
                  </a:rPr>
                  <a:t>: suffer from overfitting</a:t>
                </a:r>
                <a:endParaRPr lang="en-US" sz="1350" dirty="0">
                  <a:solidFill>
                    <a:srgbClr val="00B050"/>
                  </a:solidFill>
                </a:endParaRPr>
              </a:p>
              <a:p>
                <a:pPr lvl="4"/>
                <a:r>
                  <a:rPr lang="en-US" sz="1350" dirty="0">
                    <a:solidFill>
                      <a:srgbClr val="00B050"/>
                    </a:solidFill>
                  </a:rPr>
                  <a:t>too small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350" dirty="0">
                    <a:solidFill>
                      <a:srgbClr val="00B050"/>
                    </a:solidFill>
                  </a:rPr>
                  <a:t>: suffer from underfitting</a:t>
                </a:r>
                <a:endParaRPr lang="en-US" dirty="0">
                  <a:hlinkClick r:id="rId1"/>
                </a:endParaRPr>
              </a:p>
              <a:p>
                <a:pPr lvl="2"/>
                <a:r>
                  <a:rPr lang="en-US" dirty="0">
                    <a:hlinkClick r:id="rId1"/>
                  </a:rPr>
                  <a:t>https://scikit-learn.org/stable/auto_examples/svm/plot_rbf_parameters.html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1825" y="990600"/>
                <a:ext cx="10950575" cy="5121275"/>
              </a:xfrm>
              <a:blipFill rotWithShape="1">
                <a:blip r:embed="rId2"/>
                <a:stretch>
                  <a:fillRect t="-3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640" y="1292225"/>
            <a:ext cx="10907395" cy="4974590"/>
          </a:xfrm>
        </p:spPr>
        <p:txBody>
          <a:bodyPr>
            <a:normAutofit/>
          </a:bodyPr>
          <a:lstStyle/>
          <a:p>
            <a:r>
              <a:rPr lang="en-US" sz="2000" dirty="0"/>
              <a:t>Kernel: substitutes the </a:t>
            </a:r>
            <a:r>
              <a:rPr lang="en-US" altLang="zh-CN" sz="2000" dirty="0">
                <a:solidFill>
                  <a:srgbClr val="0070C0"/>
                </a:solidFill>
              </a:rPr>
              <a:t>inner</a:t>
            </a:r>
            <a:r>
              <a:rPr lang="en-US" sz="2000" dirty="0">
                <a:solidFill>
                  <a:srgbClr val="0070C0"/>
                </a:solidFill>
              </a:rPr>
              <a:t> product </a:t>
            </a:r>
            <a:r>
              <a:rPr lang="en-US" sz="2000" dirty="0"/>
              <a:t>and act as a nonlinear</a:t>
            </a:r>
            <a:r>
              <a:rPr lang="zh-CN" altLang="en-US" sz="2000" dirty="0"/>
              <a:t> </a:t>
            </a:r>
            <a:r>
              <a:rPr lang="en-US" sz="2000" dirty="0"/>
              <a:t>similarity measure</a:t>
            </a:r>
            <a:endParaRPr lang="en-US" sz="2000" dirty="0"/>
          </a:p>
          <a:p>
            <a:pPr lvl="1"/>
            <a:r>
              <a:rPr lang="en-US" altLang="zh-CN" sz="2000" dirty="0"/>
              <a:t>Kernel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implicitly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/>
              <a:t>defines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feature</a:t>
            </a:r>
            <a:r>
              <a:rPr lang="zh-CN" altLang="en-US" sz="2000" dirty="0"/>
              <a:t> </a:t>
            </a:r>
            <a:r>
              <a:rPr lang="en-US" altLang="zh-CN" sz="2000" dirty="0"/>
              <a:t>space</a:t>
            </a:r>
            <a:endParaRPr lang="en-US" sz="2000" dirty="0"/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Any algorithm that depends only on </a:t>
            </a:r>
            <a:r>
              <a:rPr lang="en-US" altLang="zh-CN" sz="2000" dirty="0">
                <a:solidFill>
                  <a:srgbClr val="00B050"/>
                </a:solidFill>
              </a:rPr>
              <a:t>inner</a:t>
            </a:r>
            <a:r>
              <a:rPr lang="en-US" sz="2000" dirty="0">
                <a:solidFill>
                  <a:srgbClr val="00B050"/>
                </a:solidFill>
              </a:rPr>
              <a:t> products</a:t>
            </a:r>
            <a:r>
              <a:rPr lang="en-US" sz="2000" dirty="0"/>
              <a:t> can use the</a:t>
            </a:r>
            <a:r>
              <a:rPr lang="zh-CN" alt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kernel trick</a:t>
            </a:r>
            <a:r>
              <a:rPr lang="en-US" sz="2000" dirty="0"/>
              <a:t>! e.g.,</a:t>
            </a:r>
            <a:endParaRPr lang="en-US" sz="2000" dirty="0"/>
          </a:p>
          <a:p>
            <a:pPr lvl="2"/>
            <a:r>
              <a:rPr lang="en-US" sz="2000" dirty="0">
                <a:solidFill>
                  <a:srgbClr val="00B050"/>
                </a:solidFill>
              </a:rPr>
              <a:t>SVM, PCA, Ridge Regression, k-means</a:t>
            </a:r>
            <a:endParaRPr lang="en-US" sz="2000" dirty="0">
              <a:solidFill>
                <a:srgbClr val="00B050"/>
              </a:solidFill>
            </a:endParaRPr>
          </a:p>
          <a:p>
            <a:pPr marL="333375" lvl="2" indent="0">
              <a:buNone/>
            </a:pPr>
            <a:endParaRPr lang="en-US" sz="2000" dirty="0"/>
          </a:p>
          <a:p>
            <a:pPr lvl="1"/>
            <a:r>
              <a:rPr lang="en-US" altLang="zh-CN" sz="2000" dirty="0">
                <a:solidFill>
                  <a:srgbClr val="00B050"/>
                </a:solidFill>
              </a:rPr>
              <a:t>Perform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feature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scaling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before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applying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kernel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trick. </a:t>
            </a:r>
            <a:endParaRPr lang="en-US" altLang="zh-CN" sz="2000" dirty="0">
              <a:solidFill>
                <a:srgbClr val="00B050"/>
              </a:solidFill>
            </a:endParaRPr>
          </a:p>
          <a:p>
            <a:pPr lvl="2"/>
            <a:r>
              <a:rPr lang="en-US" altLang="zh-CN" sz="2000" dirty="0">
                <a:solidFill>
                  <a:srgbClr val="00B050"/>
                </a:solidFill>
              </a:rPr>
              <a:t>otherwise, results are dominated by features with large scale, and give you incorrect conclusions.</a:t>
            </a:r>
            <a:endParaRPr lang="en-US" altLang="zh-CN" sz="2000" dirty="0">
              <a:solidFill>
                <a:srgbClr val="00B050"/>
              </a:solidFill>
            </a:endParaRPr>
          </a:p>
          <a:p>
            <a:pPr lvl="2"/>
            <a:r>
              <a:rPr lang="en-US" altLang="zh-CN" sz="2000" dirty="0">
                <a:solidFill>
                  <a:srgbClr val="00B050"/>
                </a:solidFill>
              </a:rPr>
              <a:t>for example, using RBF kernel:</a:t>
            </a:r>
            <a:endParaRPr lang="en-US" altLang="zh-CN" sz="2000" dirty="0">
              <a:solidFill>
                <a:srgbClr val="00B050"/>
              </a:solidFill>
            </a:endParaRPr>
          </a:p>
          <a:p>
            <a:pPr lvl="2"/>
            <a:endParaRPr lang="en-US" altLang="zh-CN" sz="2000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2600" y="4038600"/>
            <a:ext cx="3581400" cy="50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508500"/>
            <a:ext cx="6350000" cy="52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5029200"/>
            <a:ext cx="3581400" cy="5080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505200" y="5638800"/>
            <a:ext cx="6786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rgbClr val="00B050"/>
                </a:solidFill>
              </a:rPr>
              <a:t>These two </a:t>
            </a:r>
            <a:r>
              <a:rPr lang="en-US">
                <a:solidFill>
                  <a:srgbClr val="FF0000"/>
                </a:solidFill>
              </a:rPr>
              <a:t>similar </a:t>
            </a:r>
            <a:r>
              <a:rPr lang="en-US">
                <a:solidFill>
                  <a:srgbClr val="00B050"/>
                </a:solidFill>
              </a:rPr>
              <a:t>data samples are wrongly treated as </a:t>
            </a:r>
            <a:r>
              <a:rPr lang="en-US">
                <a:solidFill>
                  <a:srgbClr val="FF0000"/>
                </a:solidFill>
              </a:rPr>
              <a:t>dissimilar!</a:t>
            </a:r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N</a:t>
            </a:r>
            <a:r>
              <a:rPr lang="en-US" dirty="0">
                <a:sym typeface="+mn-ea"/>
              </a:rPr>
              <a:t>on-</a:t>
            </a:r>
            <a:r>
              <a:rPr lang="en-US" altLang="zh-CN" dirty="0">
                <a:sym typeface="+mn-ea"/>
              </a:rPr>
              <a:t>linearly</a:t>
            </a:r>
            <a:r>
              <a:rPr lang="zh-CN" altLang="en-US" dirty="0">
                <a:sym typeface="+mn-ea"/>
              </a:rPr>
              <a:t> </a:t>
            </a:r>
            <a:r>
              <a:rPr lang="en-US" dirty="0">
                <a:sym typeface="+mn-ea"/>
              </a:rPr>
              <a:t>separable case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295456" y="118466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linearly</a:t>
            </a:r>
            <a:r>
              <a:rPr lang="zh-CN" altLang="en-US" dirty="0"/>
              <a:t> </a:t>
            </a:r>
            <a:r>
              <a:rPr lang="en-US" altLang="zh-CN" dirty="0"/>
              <a:t>separable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noise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outliers?</a:t>
            </a:r>
            <a:endParaRPr lang="en-US" altLang="zh-CN" dirty="0"/>
          </a:p>
        </p:txBody>
      </p:sp>
      <p:cxnSp>
        <p:nvCxnSpPr>
          <p:cNvPr id="88" name="Straight Arrow Connector 87"/>
          <p:cNvCxnSpPr/>
          <p:nvPr>
            <p:custDataLst>
              <p:tags r:id="rId2"/>
            </p:custDataLst>
          </p:nvPr>
        </p:nvCxnSpPr>
        <p:spPr>
          <a:xfrm>
            <a:off x="2922845" y="5966384"/>
            <a:ext cx="36750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>
            <p:custDataLst>
              <p:tags r:id="rId3"/>
            </p:custDataLst>
          </p:nvPr>
        </p:nvCxnSpPr>
        <p:spPr>
          <a:xfrm flipV="1">
            <a:off x="2922845" y="2796979"/>
            <a:ext cx="0" cy="3169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>
            <p:custDataLst>
              <p:tags r:id="rId4"/>
            </p:custDataLst>
          </p:nvPr>
        </p:nvSpPr>
        <p:spPr>
          <a:xfrm>
            <a:off x="3390577" y="5125071"/>
            <a:ext cx="133638" cy="1237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Rectangle 90"/>
          <p:cNvSpPr/>
          <p:nvPr>
            <p:custDataLst>
              <p:tags r:id="rId5"/>
            </p:custDataLst>
          </p:nvPr>
        </p:nvSpPr>
        <p:spPr>
          <a:xfrm>
            <a:off x="3657852" y="5248825"/>
            <a:ext cx="133638" cy="1237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Rectangle 91"/>
          <p:cNvSpPr/>
          <p:nvPr>
            <p:custDataLst>
              <p:tags r:id="rId6"/>
            </p:custDataLst>
          </p:nvPr>
        </p:nvSpPr>
        <p:spPr>
          <a:xfrm>
            <a:off x="3657852" y="4882412"/>
            <a:ext cx="133638" cy="1237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Rectangle 92"/>
          <p:cNvSpPr/>
          <p:nvPr>
            <p:custDataLst>
              <p:tags r:id="rId7"/>
            </p:custDataLst>
          </p:nvPr>
        </p:nvSpPr>
        <p:spPr>
          <a:xfrm>
            <a:off x="3991946" y="5028977"/>
            <a:ext cx="133638" cy="1237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Rectangle 93"/>
          <p:cNvSpPr/>
          <p:nvPr>
            <p:custDataLst>
              <p:tags r:id="rId8"/>
            </p:custDataLst>
          </p:nvPr>
        </p:nvSpPr>
        <p:spPr>
          <a:xfrm>
            <a:off x="3991946" y="4662564"/>
            <a:ext cx="133638" cy="1237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Rectangle 94"/>
          <p:cNvSpPr/>
          <p:nvPr>
            <p:custDataLst>
              <p:tags r:id="rId9"/>
            </p:custDataLst>
          </p:nvPr>
        </p:nvSpPr>
        <p:spPr>
          <a:xfrm>
            <a:off x="3524214" y="4634905"/>
            <a:ext cx="133638" cy="1237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Rectangle 95"/>
          <p:cNvSpPr/>
          <p:nvPr>
            <p:custDataLst>
              <p:tags r:id="rId10"/>
            </p:custDataLst>
          </p:nvPr>
        </p:nvSpPr>
        <p:spPr>
          <a:xfrm>
            <a:off x="3791490" y="4758658"/>
            <a:ext cx="133638" cy="1237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Rectangle 96"/>
          <p:cNvSpPr/>
          <p:nvPr>
            <p:custDataLst>
              <p:tags r:id="rId11"/>
            </p:custDataLst>
          </p:nvPr>
        </p:nvSpPr>
        <p:spPr>
          <a:xfrm>
            <a:off x="3791490" y="4392245"/>
            <a:ext cx="133638" cy="1237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Rectangle 97"/>
          <p:cNvSpPr/>
          <p:nvPr>
            <p:custDataLst>
              <p:tags r:id="rId12"/>
            </p:custDataLst>
          </p:nvPr>
        </p:nvSpPr>
        <p:spPr>
          <a:xfrm>
            <a:off x="4125584" y="4538810"/>
            <a:ext cx="133638" cy="1237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Rectangle 98"/>
          <p:cNvSpPr/>
          <p:nvPr>
            <p:custDataLst>
              <p:tags r:id="rId13"/>
            </p:custDataLst>
          </p:nvPr>
        </p:nvSpPr>
        <p:spPr>
          <a:xfrm>
            <a:off x="4125584" y="4172397"/>
            <a:ext cx="133638" cy="1237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Rectangle 99"/>
          <p:cNvSpPr/>
          <p:nvPr>
            <p:custDataLst>
              <p:tags r:id="rId14"/>
            </p:custDataLst>
          </p:nvPr>
        </p:nvSpPr>
        <p:spPr>
          <a:xfrm>
            <a:off x="4326040" y="4905223"/>
            <a:ext cx="133638" cy="1237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Rectangle 100"/>
          <p:cNvSpPr/>
          <p:nvPr>
            <p:custDataLst>
              <p:tags r:id="rId15"/>
            </p:custDataLst>
          </p:nvPr>
        </p:nvSpPr>
        <p:spPr>
          <a:xfrm>
            <a:off x="4392859" y="4612093"/>
            <a:ext cx="133638" cy="1237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Rectangle 101"/>
          <p:cNvSpPr/>
          <p:nvPr>
            <p:custDataLst>
              <p:tags r:id="rId16"/>
            </p:custDataLst>
          </p:nvPr>
        </p:nvSpPr>
        <p:spPr>
          <a:xfrm>
            <a:off x="5608607" y="4306160"/>
            <a:ext cx="133638" cy="1237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Rectangle 102"/>
          <p:cNvSpPr/>
          <p:nvPr>
            <p:custDataLst>
              <p:tags r:id="rId17"/>
            </p:custDataLst>
          </p:nvPr>
        </p:nvSpPr>
        <p:spPr>
          <a:xfrm>
            <a:off x="4760363" y="3493003"/>
            <a:ext cx="133638" cy="123753"/>
          </a:xfrm>
          <a:prstGeom prst="rect">
            <a:avLst/>
          </a:prstGeom>
          <a:noFill/>
          <a:ln w="28575">
            <a:solidFill>
              <a:srgbClr val="063D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04" name="Rectangle 103"/>
          <p:cNvSpPr/>
          <p:nvPr>
            <p:custDataLst>
              <p:tags r:id="rId18"/>
            </p:custDataLst>
          </p:nvPr>
        </p:nvSpPr>
        <p:spPr>
          <a:xfrm>
            <a:off x="5094457" y="3364674"/>
            <a:ext cx="133638" cy="123753"/>
          </a:xfrm>
          <a:prstGeom prst="rect">
            <a:avLst/>
          </a:prstGeom>
          <a:noFill/>
          <a:ln w="28575">
            <a:solidFill>
              <a:srgbClr val="063D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05" name="Rectangle 104"/>
          <p:cNvSpPr/>
          <p:nvPr>
            <p:custDataLst>
              <p:tags r:id="rId19"/>
            </p:custDataLst>
          </p:nvPr>
        </p:nvSpPr>
        <p:spPr>
          <a:xfrm>
            <a:off x="5242251" y="3711325"/>
            <a:ext cx="133638" cy="123753"/>
          </a:xfrm>
          <a:prstGeom prst="rect">
            <a:avLst/>
          </a:prstGeom>
          <a:noFill/>
          <a:ln w="28575">
            <a:solidFill>
              <a:srgbClr val="063D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06" name="Rectangle 105"/>
          <p:cNvSpPr/>
          <p:nvPr>
            <p:custDataLst>
              <p:tags r:id="rId20"/>
            </p:custDataLst>
          </p:nvPr>
        </p:nvSpPr>
        <p:spPr>
          <a:xfrm>
            <a:off x="4994228" y="3848765"/>
            <a:ext cx="133638" cy="123753"/>
          </a:xfrm>
          <a:prstGeom prst="rect">
            <a:avLst/>
          </a:prstGeom>
          <a:noFill/>
          <a:ln w="28575">
            <a:solidFill>
              <a:srgbClr val="063D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07" name="Rectangle 106"/>
          <p:cNvSpPr/>
          <p:nvPr>
            <p:custDataLst>
              <p:tags r:id="rId21"/>
            </p:custDataLst>
          </p:nvPr>
        </p:nvSpPr>
        <p:spPr>
          <a:xfrm>
            <a:off x="5328322" y="3545088"/>
            <a:ext cx="133638" cy="123753"/>
          </a:xfrm>
          <a:prstGeom prst="rect">
            <a:avLst/>
          </a:prstGeom>
          <a:noFill/>
          <a:ln w="28575">
            <a:solidFill>
              <a:srgbClr val="063D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08" name="Rectangle 107"/>
          <p:cNvSpPr/>
          <p:nvPr>
            <p:custDataLst>
              <p:tags r:id="rId22"/>
            </p:custDataLst>
          </p:nvPr>
        </p:nvSpPr>
        <p:spPr>
          <a:xfrm>
            <a:off x="5662417" y="3416759"/>
            <a:ext cx="133638" cy="123753"/>
          </a:xfrm>
          <a:prstGeom prst="rect">
            <a:avLst/>
          </a:prstGeom>
          <a:noFill/>
          <a:ln w="28575">
            <a:solidFill>
              <a:srgbClr val="063D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09" name="Rectangle 108"/>
          <p:cNvSpPr/>
          <p:nvPr>
            <p:custDataLst>
              <p:tags r:id="rId23"/>
            </p:custDataLst>
          </p:nvPr>
        </p:nvSpPr>
        <p:spPr>
          <a:xfrm>
            <a:off x="5810211" y="3763410"/>
            <a:ext cx="133638" cy="123753"/>
          </a:xfrm>
          <a:prstGeom prst="rect">
            <a:avLst/>
          </a:prstGeom>
          <a:noFill/>
          <a:ln w="28575">
            <a:solidFill>
              <a:srgbClr val="063D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10" name="Rectangle 109"/>
          <p:cNvSpPr/>
          <p:nvPr>
            <p:custDataLst>
              <p:tags r:id="rId24"/>
            </p:custDataLst>
          </p:nvPr>
        </p:nvSpPr>
        <p:spPr>
          <a:xfrm>
            <a:off x="5562188" y="3900849"/>
            <a:ext cx="133638" cy="123753"/>
          </a:xfrm>
          <a:prstGeom prst="rect">
            <a:avLst/>
          </a:prstGeom>
          <a:noFill/>
          <a:ln w="28575">
            <a:solidFill>
              <a:srgbClr val="063D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11" name="Rectangle 110"/>
          <p:cNvSpPr/>
          <p:nvPr>
            <p:custDataLst>
              <p:tags r:id="rId25"/>
            </p:custDataLst>
          </p:nvPr>
        </p:nvSpPr>
        <p:spPr>
          <a:xfrm>
            <a:off x="5261504" y="4172397"/>
            <a:ext cx="133638" cy="123753"/>
          </a:xfrm>
          <a:prstGeom prst="rect">
            <a:avLst/>
          </a:prstGeom>
          <a:noFill/>
          <a:ln w="28575">
            <a:solidFill>
              <a:srgbClr val="063D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12" name="Rectangle 111"/>
          <p:cNvSpPr/>
          <p:nvPr>
            <p:custDataLst>
              <p:tags r:id="rId26"/>
            </p:custDataLst>
          </p:nvPr>
        </p:nvSpPr>
        <p:spPr>
          <a:xfrm>
            <a:off x="5395141" y="4318962"/>
            <a:ext cx="133638" cy="123753"/>
          </a:xfrm>
          <a:prstGeom prst="rect">
            <a:avLst/>
          </a:prstGeom>
          <a:noFill/>
          <a:ln w="28575">
            <a:solidFill>
              <a:srgbClr val="063D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13" name="Rectangle 112"/>
          <p:cNvSpPr/>
          <p:nvPr>
            <p:custDataLst>
              <p:tags r:id="rId27"/>
            </p:custDataLst>
          </p:nvPr>
        </p:nvSpPr>
        <p:spPr>
          <a:xfrm>
            <a:off x="5595598" y="4099114"/>
            <a:ext cx="133638" cy="123753"/>
          </a:xfrm>
          <a:prstGeom prst="rect">
            <a:avLst/>
          </a:prstGeom>
          <a:noFill/>
          <a:ln w="28575">
            <a:solidFill>
              <a:srgbClr val="063D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cxnSp>
        <p:nvCxnSpPr>
          <p:cNvPr id="117" name="Straight Connector 116"/>
          <p:cNvCxnSpPr/>
          <p:nvPr>
            <p:custDataLst>
              <p:tags r:id="rId28"/>
            </p:custDataLst>
          </p:nvPr>
        </p:nvCxnSpPr>
        <p:spPr>
          <a:xfrm>
            <a:off x="3106953" y="2678987"/>
            <a:ext cx="3920226" cy="3674021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>
            <p:custDataLst>
              <p:tags r:id="rId29"/>
            </p:custDataLst>
          </p:nvPr>
        </p:nvCxnSpPr>
        <p:spPr>
          <a:xfrm>
            <a:off x="2726690" y="2863304"/>
            <a:ext cx="3920226" cy="3674021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>
            <p:custDataLst>
              <p:tags r:id="rId30"/>
            </p:custDataLst>
          </p:nvPr>
        </p:nvCxnSpPr>
        <p:spPr>
          <a:xfrm>
            <a:off x="3437547" y="2469149"/>
            <a:ext cx="3920226" cy="3674021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Rectangle 121"/>
              <p:cNvSpPr/>
              <p:nvPr>
                <p:custDataLst>
                  <p:tags r:id="rId31"/>
                </p:custDataLst>
              </p:nvPr>
            </p:nvSpPr>
            <p:spPr>
              <a:xfrm>
                <a:off x="6434669" y="3285531"/>
                <a:ext cx="3524707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/>
                  <a:t>Constraint</a:t>
                </a:r>
                <a:r>
                  <a:rPr lang="zh-CN" altLang="en-US" sz="2000" dirty="0"/>
                  <a:t> </a:t>
                </a:r>
                <a:endParaRPr lang="en-US" altLang="zh-C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violated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outlier/noise</a:t>
                </a:r>
                <a:endParaRPr lang="en-US" sz="2000" dirty="0"/>
              </a:p>
            </p:txBody>
          </p:sp>
        </mc:Choice>
        <mc:Fallback>
          <p:sp>
            <p:nvSpPr>
              <p:cNvPr id="122" name="Rectangle 121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2"/>
                </p:custDataLst>
              </p:nvPr>
            </p:nvSpPr>
            <p:spPr>
              <a:xfrm>
                <a:off x="6434669" y="3285531"/>
                <a:ext cx="3524707" cy="1015663"/>
              </a:xfrm>
              <a:prstGeom prst="rect">
                <a:avLst/>
              </a:prstGeom>
              <a:blipFill rotWithShape="1">
                <a:blip r:embed="rId33"/>
                <a:stretch>
                  <a:fillRect l="-6" t="-4" r="1" b="3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ldLvl="0" animBg="1"/>
      <p:bldP spid="1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665" y="1219200"/>
            <a:ext cx="10960735" cy="4526280"/>
          </a:xfrm>
        </p:spPr>
        <p:txBody>
          <a:bodyPr>
            <a:normAutofit/>
          </a:bodyPr>
          <a:lstStyle/>
          <a:p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dirty="0"/>
              <a:t>expert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prior</a:t>
            </a:r>
            <a:r>
              <a:rPr lang="en-US" dirty="0"/>
              <a:t> knowledge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data;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if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no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prior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knowledge,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try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cross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validation.</a:t>
            </a:r>
            <a:endParaRPr lang="en-US" altLang="zh-CN" dirty="0">
              <a:solidFill>
                <a:srgbClr val="00B050"/>
              </a:solidFill>
            </a:endParaRPr>
          </a:p>
          <a:p>
            <a:pPr lvl="1"/>
            <a:r>
              <a:rPr lang="en-US" altLang="zh-CN" dirty="0"/>
              <a:t>Grid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hyper-parameter/parameter</a:t>
            </a:r>
            <a:r>
              <a:rPr lang="zh-CN" altLang="en-US" dirty="0"/>
              <a:t> </a:t>
            </a:r>
            <a:r>
              <a:rPr lang="en-US" altLang="zh-CN" dirty="0"/>
              <a:t>setting.</a:t>
            </a:r>
            <a:endParaRPr lang="en-US" altLang="zh-CN" dirty="0"/>
          </a:p>
          <a:p>
            <a:pPr lvl="1"/>
            <a:r>
              <a:rPr lang="en-US" dirty="0">
                <a:hlinkClick r:id="rId1"/>
              </a:rPr>
              <a:t>https://www.csie.ntu.edu.tw/~cjlin/papers/guide/guide.pdf</a:t>
            </a:r>
            <a:endParaRPr lang="en-US" altLang="zh-CN" dirty="0"/>
          </a:p>
          <a:p>
            <a:r>
              <a:rPr lang="en-US" altLang="zh-CN" dirty="0">
                <a:solidFill>
                  <a:srgbClr val="00B050"/>
                </a:solidFill>
              </a:rPr>
              <a:t>Suppose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n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the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number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of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features,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m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the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number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of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samples</a:t>
            </a:r>
            <a:endParaRPr lang="en-US" altLang="zh-CN" dirty="0"/>
          </a:p>
          <a:p>
            <a:pPr lvl="1"/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(compare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m):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kernel.</a:t>
            </a:r>
            <a:endParaRPr lang="en-US" altLang="zh-CN" dirty="0"/>
          </a:p>
          <a:p>
            <a:pPr lvl="1"/>
            <a:r>
              <a:rPr lang="en-US" dirty="0"/>
              <a:t>If </a:t>
            </a:r>
            <a:r>
              <a:rPr lang="en-US" altLang="zh-CN" dirty="0"/>
              <a:t>n</a:t>
            </a:r>
            <a:r>
              <a:rPr lang="en-US" dirty="0"/>
              <a:t> is small, </a:t>
            </a:r>
            <a:r>
              <a:rPr lang="en-US" altLang="zh-CN" dirty="0"/>
              <a:t>m</a:t>
            </a:r>
            <a:r>
              <a:rPr lang="en-US" dirty="0"/>
              <a:t> is intermediate:</a:t>
            </a:r>
            <a:r>
              <a:rPr lang="zh-CN" altLang="en-US" dirty="0"/>
              <a:t> </a:t>
            </a:r>
            <a:r>
              <a:rPr lang="en-US" altLang="zh-CN" dirty="0"/>
              <a:t>RBF</a:t>
            </a:r>
            <a:r>
              <a:rPr lang="zh-CN" altLang="en-US" dirty="0"/>
              <a:t> </a:t>
            </a:r>
            <a:r>
              <a:rPr lang="en-US" altLang="zh-CN" dirty="0"/>
              <a:t>kernel</a:t>
            </a:r>
            <a:endParaRPr lang="en-US" altLang="zh-CN" dirty="0"/>
          </a:p>
          <a:p>
            <a:pPr lvl="1"/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small,</a:t>
            </a:r>
            <a:r>
              <a:rPr lang="zh-CN" altLang="en-US" dirty="0"/>
              <a:t> </a:t>
            </a:r>
            <a:r>
              <a:rPr lang="en-US" altLang="zh-CN" dirty="0"/>
              <a:t>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large:</a:t>
            </a:r>
            <a:r>
              <a:rPr lang="zh-CN" altLang="en-US" dirty="0"/>
              <a:t> </a:t>
            </a:r>
            <a:r>
              <a:rPr lang="en-US" altLang="zh-CN" dirty="0"/>
              <a:t>create/add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model.</a:t>
            </a:r>
            <a:endParaRPr lang="en-US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>
          <a:xfrm>
            <a:off x="4267200" y="3827780"/>
            <a:ext cx="6457950" cy="1280795"/>
          </a:xfrm>
        </p:spPr>
        <p:txBody>
          <a:bodyPr/>
          <a:lstStyle/>
          <a:p>
            <a:r>
              <a:rPr lang="en-US" altLang="zh-CN" dirty="0"/>
              <a:t>Chapter 3.4: Emsemble Learning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Ensemble</a:t>
            </a: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Learning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71195" y="1369060"/>
            <a:ext cx="10908030" cy="45745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153670" indent="-153670" algn="l" rtl="0" eaLnBrk="1" fontAlgn="base" hangingPunct="1">
              <a:spcBef>
                <a:spcPts val="340"/>
              </a:spcBef>
              <a:spcAft>
                <a:spcPct val="0"/>
              </a:spcAft>
              <a:buClr>
                <a:srgbClr val="000000"/>
              </a:buClr>
              <a:buSzPct val="76000"/>
              <a:buFont typeface="Wingdings 3" panose="05040102010807070707" pitchFamily="18" charset="2"/>
              <a:buChar char=""/>
              <a:defRPr lang="en-US" altLang="zh-CN" sz="2800" kern="1200" baseline="0" dirty="0" smtClean="0"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1pPr>
            <a:lvl2pPr marL="307975" indent="-153670" algn="l" rtl="0" eaLnBrk="1" fontAlgn="base" hangingPunct="1">
              <a:spcBef>
                <a:spcPts val="280"/>
              </a:spcBef>
              <a:spcAft>
                <a:spcPct val="0"/>
              </a:spcAft>
              <a:buClr>
                <a:srgbClr val="000000"/>
              </a:buClr>
              <a:buSzPct val="76000"/>
              <a:buFont typeface="Wingdings 3" panose="05040102010807070707" pitchFamily="18" charset="2"/>
              <a:buChar char=""/>
              <a:defRPr sz="2600" kern="1200" baseline="0"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2pPr>
            <a:lvl3pPr marL="462280" indent="-128905" algn="l" rtl="0" eaLnBrk="1" fontAlgn="base" hangingPunct="1">
              <a:spcBef>
                <a:spcPts val="280"/>
              </a:spcBef>
              <a:spcAft>
                <a:spcPct val="0"/>
              </a:spcAft>
              <a:buClr>
                <a:srgbClr val="000000"/>
              </a:buClr>
              <a:buSzPct val="76000"/>
              <a:buFont typeface="Wingdings 3" panose="05040102010807070707" pitchFamily="18" charset="2"/>
              <a:buChar char=""/>
              <a:defRPr sz="2400" kern="1200" baseline="0"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3pPr>
            <a:lvl4pPr marL="617220" indent="-128905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2000" kern="1200" baseline="0"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4pPr>
            <a:lvl5pPr marL="771525" indent="-128905" algn="l" rtl="0" eaLnBrk="1" fontAlgn="base" hangingPunct="1">
              <a:spcBef>
                <a:spcPts val="17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350" kern="1200" baseline="0"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5pPr>
            <a:lvl6pPr marL="925830" indent="-102870" algn="l" rtl="0" eaLnBrk="1" latinLnBrk="0" hangingPunct="1">
              <a:spcBef>
                <a:spcPts val="170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indent="-102870" algn="l" rtl="0" eaLnBrk="1" latinLnBrk="0" hangingPunct="1">
              <a:spcBef>
                <a:spcPts val="170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79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1570" indent="-102870" algn="l" rtl="0" eaLnBrk="1" latinLnBrk="0" hangingPunct="1">
              <a:spcBef>
                <a:spcPts val="170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79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34440" indent="-102870" algn="l" rtl="0" eaLnBrk="1" latinLnBrk="0" hangingPunct="1">
              <a:spcBef>
                <a:spcPts val="170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675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</a:t>
            </a:r>
            <a:r>
              <a:rPr lang="en-US" dirty="0" smtClean="0">
                <a:solidFill>
                  <a:srgbClr val="00B050"/>
                </a:solidFill>
              </a:rPr>
              <a:t>ensemble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learning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>
                <a:solidFill>
                  <a:srgbClr val="00B050"/>
                </a:solidFill>
              </a:rPr>
              <a:t>system </a:t>
            </a:r>
            <a:r>
              <a:rPr lang="en-US" dirty="0">
                <a:solidFill>
                  <a:srgbClr val="00B050"/>
                </a:solidFill>
              </a:rPr>
              <a:t>is obtained by combining diverse models</a:t>
            </a:r>
            <a:r>
              <a:rPr lang="en-US" dirty="0"/>
              <a:t> (henceforth classifiers</a:t>
            </a:r>
            <a:r>
              <a:rPr lang="en-US" dirty="0" smtClean="0"/>
              <a:t>).</a:t>
            </a:r>
            <a:endParaRPr lang="en-US" dirty="0" smtClean="0"/>
          </a:p>
          <a:p>
            <a:pPr lvl="1"/>
            <a:r>
              <a:rPr lang="en-US" altLang="zh-CN" dirty="0" smtClean="0"/>
              <a:t>A</a:t>
            </a:r>
            <a:r>
              <a:rPr lang="en-US" dirty="0" smtClean="0"/>
              <a:t>lso </a:t>
            </a:r>
            <a:r>
              <a:rPr lang="en-US" dirty="0"/>
              <a:t>known as </a:t>
            </a:r>
            <a:r>
              <a:rPr lang="en-US" altLang="zh-CN" dirty="0" smtClean="0"/>
              <a:t>multi-classifier</a:t>
            </a:r>
            <a:r>
              <a:rPr lang="zh-CN" altLang="en-US" dirty="0" smtClean="0"/>
              <a:t> </a:t>
            </a:r>
            <a:r>
              <a:rPr lang="en-US" dirty="0" smtClean="0"/>
              <a:t>system, </a:t>
            </a:r>
            <a:r>
              <a:rPr lang="en-US" altLang="zh-CN" dirty="0" smtClean="0"/>
              <a:t>committee-based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dirty="0" smtClean="0"/>
              <a:t>or </a:t>
            </a:r>
            <a:r>
              <a:rPr lang="en-US" dirty="0"/>
              <a:t>just ensemble systems. </a:t>
            </a:r>
            <a:endParaRPr lang="en-US" dirty="0" smtClean="0"/>
          </a:p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approach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routinely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daily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asking</a:t>
            </a:r>
            <a:r>
              <a:rPr lang="zh-CN" altLang="en-US" dirty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opinions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several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experts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before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decision: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</a:t>
            </a:r>
            <a:r>
              <a:rPr lang="en-US" dirty="0" smtClean="0"/>
              <a:t>sk </a:t>
            </a:r>
            <a:r>
              <a:rPr lang="en-US" dirty="0"/>
              <a:t>the opinions of several doctors before agreeing to a medical </a:t>
            </a:r>
            <a:r>
              <a:rPr lang="en-US" dirty="0" smtClean="0"/>
              <a:t>procedure</a:t>
            </a:r>
            <a:r>
              <a:rPr lang="en-US" altLang="zh-CN" dirty="0" smtClean="0"/>
              <a:t>;</a:t>
            </a:r>
            <a:endParaRPr lang="en-US" dirty="0" smtClean="0"/>
          </a:p>
          <a:p>
            <a:pPr lvl="1"/>
            <a:r>
              <a:rPr lang="en-US" altLang="zh-CN" dirty="0" smtClean="0"/>
              <a:t>R</a:t>
            </a:r>
            <a:r>
              <a:rPr lang="en-US" dirty="0" smtClean="0"/>
              <a:t>ead </a:t>
            </a:r>
            <a:r>
              <a:rPr lang="en-US" dirty="0"/>
              <a:t>user reviews before purchasing an item (particularly big ticket </a:t>
            </a:r>
            <a:r>
              <a:rPr lang="en-US" dirty="0" smtClean="0"/>
              <a:t>items)</a:t>
            </a:r>
            <a:r>
              <a:rPr lang="en-US" altLang="zh-CN" dirty="0" smtClean="0"/>
              <a:t>;</a:t>
            </a:r>
            <a:endParaRPr lang="en-US" dirty="0" smtClean="0"/>
          </a:p>
          <a:p>
            <a:pPr lvl="1"/>
            <a:r>
              <a:rPr lang="en-US" altLang="zh-CN" dirty="0" smtClean="0"/>
              <a:t>E</a:t>
            </a:r>
            <a:r>
              <a:rPr lang="en-US" dirty="0" smtClean="0"/>
              <a:t>valuate </a:t>
            </a:r>
            <a:r>
              <a:rPr lang="en-US" dirty="0"/>
              <a:t>future employees by checking their </a:t>
            </a:r>
            <a:r>
              <a:rPr lang="en-US" dirty="0" smtClean="0"/>
              <a:t>references</a:t>
            </a:r>
            <a:r>
              <a:rPr lang="en-US" altLang="zh-CN" dirty="0"/>
              <a:t>.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Ensemble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ensemble contains a number of learners which are usually called </a:t>
            </a:r>
            <a:r>
              <a:rPr lang="en-US" u="sng" dirty="0">
                <a:solidFill>
                  <a:srgbClr val="0070C0"/>
                </a:solidFill>
              </a:rPr>
              <a:t>base learners</a:t>
            </a:r>
            <a:r>
              <a:rPr lang="en-US" dirty="0"/>
              <a:t>. The generalization ability of an ensemble is usually much stronger than that of base learners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/>
              <a:t>Actually, ensemble learning is appealing because that it is able to </a:t>
            </a:r>
            <a:r>
              <a:rPr lang="en-US" dirty="0">
                <a:solidFill>
                  <a:srgbClr val="C00000"/>
                </a:solidFill>
              </a:rPr>
              <a:t>boost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weak learners </a:t>
            </a:r>
            <a:r>
              <a:rPr lang="en-US" dirty="0"/>
              <a:t>which are slightly better than random guess to </a:t>
            </a:r>
            <a:r>
              <a:rPr lang="en-US" dirty="0">
                <a:solidFill>
                  <a:srgbClr val="0070C0"/>
                </a:solidFill>
              </a:rPr>
              <a:t>strong learners </a:t>
            </a:r>
            <a:r>
              <a:rPr lang="en-US" dirty="0"/>
              <a:t>which can make very accurate predictions. </a:t>
            </a:r>
            <a:endParaRPr lang="en-US" dirty="0" smtClean="0"/>
          </a:p>
          <a:p>
            <a:pPr lvl="1"/>
            <a:r>
              <a:rPr lang="en-US" altLang="zh-CN" dirty="0" smtClean="0">
                <a:solidFill>
                  <a:srgbClr val="00B050"/>
                </a:solidFill>
              </a:rPr>
              <a:t>Base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learners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are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also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referred</a:t>
            </a:r>
            <a:r>
              <a:rPr lang="zh-CN" altLang="en-US" dirty="0" smtClean="0">
                <a:solidFill>
                  <a:srgbClr val="00B050"/>
                </a:solidFill>
              </a:rPr>
              <a:t>  </a:t>
            </a:r>
            <a:r>
              <a:rPr lang="en-US" altLang="zh-CN" dirty="0" smtClean="0">
                <a:solidFill>
                  <a:srgbClr val="00B050"/>
                </a:solidFill>
              </a:rPr>
              <a:t>as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weak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learners.</a:t>
            </a:r>
            <a:endParaRPr lang="en-US" altLang="zh-CN" dirty="0" smtClean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Ensemble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Base learners are usually generated from training data by </a:t>
            </a:r>
            <a:r>
              <a:rPr lang="en-US" u="sng" dirty="0">
                <a:solidFill>
                  <a:srgbClr val="00B050"/>
                </a:solidFill>
              </a:rPr>
              <a:t>a base learning algorithm which can </a:t>
            </a:r>
            <a:r>
              <a:rPr lang="en-US" u="sng" dirty="0" smtClean="0">
                <a:solidFill>
                  <a:srgbClr val="00B050"/>
                </a:solidFill>
              </a:rPr>
              <a:t>be</a:t>
            </a:r>
            <a:endParaRPr lang="en-US" u="sng" dirty="0" smtClean="0">
              <a:solidFill>
                <a:srgbClr val="00B050"/>
              </a:solidFill>
            </a:endParaRPr>
          </a:p>
          <a:p>
            <a:pPr lvl="1"/>
            <a:r>
              <a:rPr lang="en-US" dirty="0" smtClean="0"/>
              <a:t>decision tree</a:t>
            </a:r>
            <a:endParaRPr lang="en-US" dirty="0" smtClean="0"/>
          </a:p>
          <a:p>
            <a:pPr lvl="1"/>
            <a:r>
              <a:rPr lang="en-US" dirty="0" smtClean="0"/>
              <a:t>neural network</a:t>
            </a:r>
            <a:endParaRPr lang="en-US" dirty="0" smtClean="0"/>
          </a:p>
          <a:p>
            <a:pPr lvl="1"/>
            <a:r>
              <a:rPr lang="en-US" dirty="0" smtClean="0"/>
              <a:t>or </a:t>
            </a:r>
            <a:r>
              <a:rPr lang="en-US" dirty="0"/>
              <a:t>other kinds of machine learning algorithms. </a:t>
            </a:r>
            <a:endParaRPr lang="en-US" dirty="0" smtClean="0"/>
          </a:p>
          <a:p>
            <a:r>
              <a:rPr lang="en-US" u="sng" dirty="0" smtClean="0">
                <a:solidFill>
                  <a:srgbClr val="00B050"/>
                </a:solidFill>
              </a:rPr>
              <a:t>Most </a:t>
            </a:r>
            <a:r>
              <a:rPr lang="en-US" u="sng" dirty="0">
                <a:solidFill>
                  <a:srgbClr val="00B050"/>
                </a:solidFill>
              </a:rPr>
              <a:t>ensemble methods use a single base learning algorithm to </a:t>
            </a:r>
            <a:r>
              <a:rPr lang="en-US" u="sng" dirty="0" smtClean="0">
                <a:solidFill>
                  <a:srgbClr val="00B050"/>
                </a:solidFill>
              </a:rPr>
              <a:t>produce </a:t>
            </a:r>
            <a:r>
              <a:rPr lang="en-US" u="sng" dirty="0">
                <a:solidFill>
                  <a:srgbClr val="00B050"/>
                </a:solidFill>
              </a:rPr>
              <a:t>homogeneous base </a:t>
            </a:r>
            <a:r>
              <a:rPr lang="en-US" u="sng" dirty="0" smtClean="0">
                <a:solidFill>
                  <a:srgbClr val="00B050"/>
                </a:solidFill>
              </a:rPr>
              <a:t>learners</a:t>
            </a:r>
            <a:r>
              <a:rPr lang="en-US" altLang="zh-CN" u="sng" dirty="0" smtClean="0">
                <a:solidFill>
                  <a:srgbClr val="00B050"/>
                </a:solidFill>
              </a:rPr>
              <a:t>.</a:t>
            </a:r>
            <a:endParaRPr lang="en-US" altLang="zh-CN" u="sng" dirty="0" smtClean="0">
              <a:solidFill>
                <a:srgbClr val="00B050"/>
              </a:solidFill>
            </a:endParaRPr>
          </a:p>
          <a:p>
            <a:r>
              <a:rPr lang="en-US" altLang="zh-CN" dirty="0" smtClean="0"/>
              <a:t>Also</a:t>
            </a:r>
            <a:r>
              <a:rPr lang="en-US" dirty="0" smtClean="0"/>
              <a:t> </a:t>
            </a:r>
            <a:r>
              <a:rPr lang="en-US" dirty="0"/>
              <a:t>some methods which use </a:t>
            </a:r>
            <a:r>
              <a:rPr lang="en-US" u="sng" dirty="0">
                <a:solidFill>
                  <a:srgbClr val="00B050"/>
                </a:solidFill>
              </a:rPr>
              <a:t>multiple learning algorithms</a:t>
            </a:r>
            <a:r>
              <a:rPr lang="en-US" dirty="0"/>
              <a:t> to produce </a:t>
            </a:r>
            <a:r>
              <a:rPr lang="en-US" u="sng" dirty="0">
                <a:solidFill>
                  <a:srgbClr val="0070C0"/>
                </a:solidFill>
              </a:rPr>
              <a:t>heterogeneous learners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dirty="0" smtClean="0"/>
              <a:t>single </a:t>
            </a:r>
            <a:r>
              <a:rPr lang="en-US" dirty="0"/>
              <a:t>base learning algorithm and thus, some people prefer calling the learners </a:t>
            </a:r>
            <a:r>
              <a:rPr lang="en-US" dirty="0">
                <a:solidFill>
                  <a:srgbClr val="0070C0"/>
                </a:solidFill>
              </a:rPr>
              <a:t>individual learners</a:t>
            </a:r>
            <a:r>
              <a:rPr lang="en-US" dirty="0"/>
              <a:t> or </a:t>
            </a:r>
            <a:r>
              <a:rPr lang="en-US" dirty="0">
                <a:solidFill>
                  <a:srgbClr val="0070C0"/>
                </a:solidFill>
              </a:rPr>
              <a:t>component </a:t>
            </a:r>
            <a:r>
              <a:rPr lang="en-US" dirty="0" smtClean="0">
                <a:solidFill>
                  <a:srgbClr val="0070C0"/>
                </a:solidFill>
              </a:rPr>
              <a:t>learners</a:t>
            </a:r>
            <a:r>
              <a:rPr lang="en-US" altLang="zh-CN" dirty="0" smtClean="0">
                <a:solidFill>
                  <a:srgbClr val="0070C0"/>
                </a:solidFill>
              </a:rPr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Ensemble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Typically, an ensemble is constructed in two </a:t>
            </a:r>
            <a:r>
              <a:rPr lang="en-US" dirty="0" smtClean="0"/>
              <a:t>steps.</a:t>
            </a:r>
            <a:endParaRPr lang="en-US" dirty="0" smtClean="0"/>
          </a:p>
          <a:p>
            <a:pPr lvl="1"/>
            <a:r>
              <a:rPr lang="en-US" dirty="0" smtClean="0"/>
              <a:t>First</a:t>
            </a:r>
            <a:r>
              <a:rPr lang="en-US" dirty="0"/>
              <a:t>, </a:t>
            </a:r>
            <a:r>
              <a:rPr lang="en-US" u="sng" dirty="0"/>
              <a:t>a number of </a:t>
            </a:r>
            <a:r>
              <a:rPr lang="en-US" u="sng" dirty="0">
                <a:solidFill>
                  <a:srgbClr val="0070C0"/>
                </a:solidFill>
              </a:rPr>
              <a:t>base learners </a:t>
            </a:r>
            <a:r>
              <a:rPr lang="en-US" u="sng" dirty="0"/>
              <a:t>are produced</a:t>
            </a:r>
            <a:r>
              <a:rPr lang="en-US" dirty="0"/>
              <a:t>, which can be generated in a </a:t>
            </a:r>
            <a:r>
              <a:rPr lang="en-US" dirty="0">
                <a:solidFill>
                  <a:srgbClr val="0070C0"/>
                </a:solidFill>
              </a:rPr>
              <a:t>parallel</a:t>
            </a:r>
            <a:r>
              <a:rPr lang="en-US" dirty="0"/>
              <a:t> style or in a </a:t>
            </a:r>
            <a:r>
              <a:rPr lang="en-US" dirty="0">
                <a:solidFill>
                  <a:srgbClr val="0070C0"/>
                </a:solidFill>
              </a:rPr>
              <a:t>sequential </a:t>
            </a:r>
            <a:r>
              <a:rPr lang="en-US" dirty="0"/>
              <a:t>style where the generation of a base learner has influence on the generation of </a:t>
            </a:r>
            <a:r>
              <a:rPr lang="en-US" dirty="0" smtClean="0"/>
              <a:t>subsequent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learners.</a:t>
            </a:r>
            <a:endParaRPr lang="en-US" altLang="zh-CN" dirty="0" smtClean="0"/>
          </a:p>
          <a:p>
            <a:pPr lvl="1"/>
            <a:r>
              <a:rPr lang="en-US" dirty="0"/>
              <a:t>Then, the base learners are combined to use, </a:t>
            </a:r>
            <a:r>
              <a:rPr lang="en-US" altLang="zh-CN" dirty="0" smtClean="0"/>
              <a:t>where</a:t>
            </a:r>
            <a:r>
              <a:rPr lang="zh-CN" altLang="en-US" dirty="0" smtClean="0"/>
              <a:t> </a:t>
            </a:r>
            <a:r>
              <a:rPr lang="en-US" dirty="0" smtClean="0"/>
              <a:t>among </a:t>
            </a:r>
            <a:r>
              <a:rPr lang="en-US" dirty="0"/>
              <a:t>the most popular combination schemes </a:t>
            </a:r>
            <a:r>
              <a:rPr lang="en-US" u="sng" dirty="0"/>
              <a:t>are </a:t>
            </a:r>
            <a:r>
              <a:rPr lang="en-US" u="sng" dirty="0">
                <a:solidFill>
                  <a:srgbClr val="0070C0"/>
                </a:solidFill>
              </a:rPr>
              <a:t>majority voting for classification </a:t>
            </a:r>
            <a:r>
              <a:rPr lang="en-US" u="sng" dirty="0"/>
              <a:t>and </a:t>
            </a:r>
            <a:r>
              <a:rPr lang="en-US" u="sng" dirty="0">
                <a:solidFill>
                  <a:srgbClr val="0070C0"/>
                </a:solidFill>
              </a:rPr>
              <a:t>weighted averaging for </a:t>
            </a:r>
            <a:r>
              <a:rPr lang="en-US" u="sng" dirty="0" smtClean="0">
                <a:solidFill>
                  <a:srgbClr val="0070C0"/>
                </a:solidFill>
              </a:rPr>
              <a:t>regression</a:t>
            </a:r>
            <a:r>
              <a:rPr lang="en-US" altLang="zh-CN" u="sng" dirty="0" smtClean="0">
                <a:solidFill>
                  <a:srgbClr val="0070C0"/>
                </a:solidFill>
              </a:rPr>
              <a:t>.</a:t>
            </a:r>
            <a:endParaRPr lang="en-US" u="sng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Ensembles</a:t>
            </a: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Strategies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355211" y="1557788"/>
            <a:ext cx="7719717" cy="4574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153670" indent="-153670" algn="l" rtl="0" eaLnBrk="1" fontAlgn="base" hangingPunct="1">
              <a:spcBef>
                <a:spcPts val="340"/>
              </a:spcBef>
              <a:spcAft>
                <a:spcPct val="0"/>
              </a:spcAft>
              <a:buClr>
                <a:srgbClr val="000000"/>
              </a:buClr>
              <a:buSzPct val="76000"/>
              <a:buFont typeface="Wingdings 3" panose="05040102010807070707" pitchFamily="18" charset="2"/>
              <a:buChar char=""/>
              <a:defRPr lang="en-US" altLang="zh-CN" sz="2800" kern="1200" baseline="0" dirty="0" smtClean="0"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1pPr>
            <a:lvl2pPr marL="307975" indent="-153670" algn="l" rtl="0" eaLnBrk="1" fontAlgn="base" hangingPunct="1">
              <a:spcBef>
                <a:spcPts val="280"/>
              </a:spcBef>
              <a:spcAft>
                <a:spcPct val="0"/>
              </a:spcAft>
              <a:buClr>
                <a:srgbClr val="000000"/>
              </a:buClr>
              <a:buSzPct val="76000"/>
              <a:buFont typeface="Wingdings 3" panose="05040102010807070707" pitchFamily="18" charset="2"/>
              <a:buChar char=""/>
              <a:defRPr sz="2600" kern="1200" baseline="0"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2pPr>
            <a:lvl3pPr marL="462280" indent="-128905" algn="l" rtl="0" eaLnBrk="1" fontAlgn="base" hangingPunct="1">
              <a:spcBef>
                <a:spcPts val="280"/>
              </a:spcBef>
              <a:spcAft>
                <a:spcPct val="0"/>
              </a:spcAft>
              <a:buClr>
                <a:srgbClr val="000000"/>
              </a:buClr>
              <a:buSzPct val="76000"/>
              <a:buFont typeface="Wingdings 3" panose="05040102010807070707" pitchFamily="18" charset="2"/>
              <a:buChar char=""/>
              <a:defRPr sz="2400" kern="1200" baseline="0"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3pPr>
            <a:lvl4pPr marL="617220" indent="-128905" algn="l" rtl="0" eaLnBrk="1" fontAlgn="base" hangingPunct="1">
              <a:spcBef>
                <a:spcPts val="225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2000" kern="1200" baseline="0"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4pPr>
            <a:lvl5pPr marL="771525" indent="-128905" algn="l" rtl="0" eaLnBrk="1" fontAlgn="base" hangingPunct="1">
              <a:spcBef>
                <a:spcPts val="17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350" kern="1200" baseline="0"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5pPr>
            <a:lvl6pPr marL="925830" indent="-102870" algn="l" rtl="0" eaLnBrk="1" latinLnBrk="0" hangingPunct="1">
              <a:spcBef>
                <a:spcPts val="170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indent="-102870" algn="l" rtl="0" eaLnBrk="1" latinLnBrk="0" hangingPunct="1">
              <a:spcBef>
                <a:spcPts val="170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79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1570" indent="-102870" algn="l" rtl="0" eaLnBrk="1" latinLnBrk="0" hangingPunct="1">
              <a:spcBef>
                <a:spcPts val="170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79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34440" indent="-102870" algn="l" rtl="0" eaLnBrk="1" latinLnBrk="0" hangingPunct="1">
              <a:spcBef>
                <a:spcPts val="170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675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Voting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averaging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pre-trained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models.</a:t>
            </a:r>
            <a:endParaRPr lang="en-US" altLang="zh-CN" dirty="0" smtClean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124200"/>
            <a:ext cx="6095849" cy="201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Ensembles</a:t>
            </a: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Strategies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972366" y="1307501"/>
            <a:ext cx="8543234" cy="4574787"/>
          </a:xfrm>
        </p:spPr>
        <p:txBody>
          <a:bodyPr>
            <a:normAutofit/>
          </a:bodyPr>
          <a:p>
            <a:r>
              <a:rPr lang="en-US" altLang="zh-CN" dirty="0" smtClean="0">
                <a:solidFill>
                  <a:srgbClr val="00B050"/>
                </a:solidFill>
              </a:rPr>
              <a:t>Stacking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models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“features”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to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train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a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new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data.</a:t>
            </a:r>
            <a:endParaRPr lang="en-US" altLang="zh-CN" dirty="0" smtClean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36" y="3276600"/>
            <a:ext cx="8516293" cy="217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Ensemble:</a:t>
            </a: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Another</a:t>
            </a: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Strategy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82625" y="1290955"/>
            <a:ext cx="10899140" cy="4574540"/>
          </a:xfrm>
        </p:spPr>
        <p:txBody>
          <a:bodyPr>
            <a:normAutofit/>
          </a:bodyPr>
          <a:p>
            <a:r>
              <a:rPr lang="en-US" dirty="0" smtClean="0"/>
              <a:t>Instead </a:t>
            </a:r>
            <a:r>
              <a:rPr lang="en-US" dirty="0"/>
              <a:t>of training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dirty="0" smtClean="0"/>
              <a:t>models </a:t>
            </a:r>
            <a:r>
              <a:rPr lang="en-US" dirty="0"/>
              <a:t>on same data, train</a:t>
            </a:r>
            <a:r>
              <a:rPr lang="en-US" dirty="0">
                <a:solidFill>
                  <a:srgbClr val="0070C0"/>
                </a:solidFill>
              </a:rPr>
              <a:t> same model</a:t>
            </a:r>
            <a:r>
              <a:rPr lang="en-US" dirty="0"/>
              <a:t> </a:t>
            </a:r>
            <a:r>
              <a:rPr lang="en-US" dirty="0" smtClean="0"/>
              <a:t>multiple </a:t>
            </a:r>
            <a:r>
              <a:rPr lang="en-US" dirty="0"/>
              <a:t>times on </a:t>
            </a:r>
            <a:r>
              <a:rPr lang="en-US" altLang="zh-CN" u="sng" dirty="0" smtClean="0">
                <a:solidFill>
                  <a:srgbClr val="0070C0"/>
                </a:solidFill>
              </a:rPr>
              <a:t>different</a:t>
            </a:r>
            <a:r>
              <a:rPr lang="zh-CN" altLang="en-US" u="sng" dirty="0">
                <a:solidFill>
                  <a:srgbClr val="0070C0"/>
                </a:solidFill>
              </a:rPr>
              <a:t> </a:t>
            </a:r>
            <a:r>
              <a:rPr lang="en-US" u="sng" dirty="0" smtClean="0">
                <a:solidFill>
                  <a:srgbClr val="0070C0"/>
                </a:solidFill>
              </a:rPr>
              <a:t>data </a:t>
            </a:r>
            <a:r>
              <a:rPr lang="en-US" u="sng" dirty="0">
                <a:solidFill>
                  <a:srgbClr val="0070C0"/>
                </a:solidFill>
              </a:rPr>
              <a:t>sets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, and </a:t>
            </a:r>
            <a:r>
              <a:rPr lang="en-US" dirty="0" smtClean="0"/>
              <a:t>"combine" these "</a:t>
            </a:r>
            <a:r>
              <a:rPr lang="en-US" altLang="zh-CN" dirty="0" smtClean="0"/>
              <a:t>diff</a:t>
            </a:r>
            <a:r>
              <a:rPr lang="en-US" dirty="0" smtClean="0"/>
              <a:t>erent</a:t>
            </a:r>
            <a:r>
              <a:rPr lang="en-US" dirty="0"/>
              <a:t>" </a:t>
            </a:r>
            <a:r>
              <a:rPr lang="en-US" dirty="0" smtClean="0"/>
              <a:t>models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simple/weak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model/learning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algorithm.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sets?</a:t>
            </a:r>
            <a:r>
              <a:rPr lang="zh-CN" altLang="en-US" dirty="0" smtClean="0"/>
              <a:t> </a:t>
            </a:r>
            <a:r>
              <a:rPr lang="en-US" altLang="zh-CN" dirty="0" smtClean="0"/>
              <a:t>(In</a:t>
            </a:r>
            <a:r>
              <a:rPr lang="zh-CN" altLang="en-US" dirty="0" smtClean="0"/>
              <a:t> </a:t>
            </a:r>
            <a:r>
              <a:rPr lang="en-US" altLang="zh-CN" dirty="0" smtClean="0"/>
              <a:t>practices,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time.)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Ensemble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19200"/>
                <a:ext cx="10819765" cy="4526280"/>
              </a:xfrm>
            </p:spPr>
            <p:txBody>
              <a:bodyPr/>
              <a:lstStyle/>
              <a:p>
                <a:r>
                  <a:rPr lang="en-US" altLang="zh-CN" dirty="0" smtClean="0"/>
                  <a:t>There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are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many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effective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ensemble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methods.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will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briefly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introduce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two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representative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methods: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>
                    <a:solidFill>
                      <a:srgbClr val="00B050"/>
                    </a:solidFill>
                  </a:rPr>
                  <a:t>Bagging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altLang="zh-CN" dirty="0" smtClean="0">
                    <a:solidFill>
                      <a:srgbClr val="00B050"/>
                    </a:solidFill>
                  </a:rPr>
                  <a:t>Boosting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dirty="0" smtClean="0"/>
                  <a:t>We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will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consider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binary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classification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for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simplicity.</a:t>
                </a:r>
                <a:endParaRPr lang="en-US" altLang="zh-CN" dirty="0" smtClean="0"/>
              </a:p>
              <a:p>
                <a:pPr lvl="1"/>
                <a:r>
                  <a:rPr lang="en-US" altLang="zh-CN" b="0" dirty="0" smtClean="0"/>
                  <a:t>Training</a:t>
                </a:r>
                <a:r>
                  <a:rPr lang="zh-CN" altLang="en-US" b="0" dirty="0" smtClean="0"/>
                  <a:t> </a:t>
                </a:r>
                <a:r>
                  <a:rPr lang="en-US" altLang="zh-CN" b="0" dirty="0" smtClean="0"/>
                  <a:t>set:</a:t>
                </a:r>
                <a:r>
                  <a:rPr lang="zh-CN" altLang="en-US" b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 smtClean="0"/>
              </a:p>
              <a:p>
                <a:pPr lvl="1"/>
                <a:r>
                  <a:rPr lang="en-US" altLang="zh-CN" sz="2400" dirty="0" smtClean="0"/>
                  <a:t>Input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feature:</a:t>
                </a:r>
                <a:r>
                  <a:rPr lang="zh-CN" altLang="en-US" sz="24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400" dirty="0" smtClean="0"/>
                  <a:t>,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label:</a:t>
                </a:r>
                <a:r>
                  <a:rPr lang="zh-CN" altLang="en-US" sz="24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∈{+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400" dirty="0" smtClean="0"/>
                  <a:t>.</a:t>
                </a:r>
                <a:endParaRPr lang="en-US" sz="2400" dirty="0"/>
              </a:p>
              <a:p>
                <a:pPr lvl="1"/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19200"/>
                <a:ext cx="10819765" cy="452628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Linearly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separable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with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small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margin</a:t>
            </a:r>
            <a:endParaRPr lang="en-US"/>
          </a:p>
        </p:txBody>
      </p:sp>
      <p:sp>
        <p:nvSpPr>
          <p:cNvPr id="113" name="Content Placeholder 11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661216" y="1117353"/>
            <a:ext cx="8229600" cy="4525963"/>
          </a:xfrm>
        </p:spPr>
        <p:txBody>
          <a:bodyPr/>
          <a:p>
            <a:r>
              <a:rPr lang="en-US" altLang="zh-CN" dirty="0"/>
              <a:t>Suppose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outlier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classifier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smaller</a:t>
            </a:r>
            <a:r>
              <a:rPr lang="zh-CN" altLang="en-US" dirty="0"/>
              <a:t> </a:t>
            </a:r>
            <a:r>
              <a:rPr lang="en-US" altLang="zh-CN" dirty="0"/>
              <a:t>margin.</a:t>
            </a:r>
            <a:endParaRPr lang="en-US" altLang="zh-CN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383243" y="2491740"/>
            <a:ext cx="4573165" cy="4086215"/>
            <a:chOff x="195793" y="2743200"/>
            <a:chExt cx="4573165" cy="4086215"/>
          </a:xfrm>
        </p:grpSpPr>
        <p:cxnSp>
          <p:nvCxnSpPr>
            <p:cNvPr id="118" name="Straight Arrow Connector 117"/>
            <p:cNvCxnSpPr/>
            <p:nvPr>
              <p:custDataLst>
                <p:tags r:id="rId2"/>
              </p:custDataLst>
            </p:nvPr>
          </p:nvCxnSpPr>
          <p:spPr>
            <a:xfrm>
              <a:off x="381000" y="6250444"/>
              <a:ext cx="367503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>
              <p:custDataLst>
                <p:tags r:id="rId3"/>
              </p:custDataLst>
            </p:nvPr>
          </p:nvCxnSpPr>
          <p:spPr>
            <a:xfrm flipV="1">
              <a:off x="381000" y="3081039"/>
              <a:ext cx="0" cy="316940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Rectangle 69"/>
            <p:cNvSpPr/>
            <p:nvPr>
              <p:custDataLst>
                <p:tags r:id="rId4"/>
              </p:custDataLst>
            </p:nvPr>
          </p:nvSpPr>
          <p:spPr>
            <a:xfrm>
              <a:off x="848732" y="5409131"/>
              <a:ext cx="133638" cy="12375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0" name="Rectangle 70"/>
            <p:cNvSpPr/>
            <p:nvPr>
              <p:custDataLst>
                <p:tags r:id="rId5"/>
              </p:custDataLst>
            </p:nvPr>
          </p:nvSpPr>
          <p:spPr>
            <a:xfrm>
              <a:off x="1116007" y="5532885"/>
              <a:ext cx="133638" cy="12375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1" name="Rectangle 71"/>
            <p:cNvSpPr/>
            <p:nvPr>
              <p:custDataLst>
                <p:tags r:id="rId6"/>
              </p:custDataLst>
            </p:nvPr>
          </p:nvSpPr>
          <p:spPr>
            <a:xfrm>
              <a:off x="1116007" y="5166471"/>
              <a:ext cx="133638" cy="12375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2" name="Rectangle 72"/>
            <p:cNvSpPr/>
            <p:nvPr>
              <p:custDataLst>
                <p:tags r:id="rId7"/>
              </p:custDataLst>
            </p:nvPr>
          </p:nvSpPr>
          <p:spPr>
            <a:xfrm>
              <a:off x="1450101" y="5313037"/>
              <a:ext cx="133638" cy="12375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3" name="Rectangle 73"/>
            <p:cNvSpPr/>
            <p:nvPr>
              <p:custDataLst>
                <p:tags r:id="rId8"/>
              </p:custDataLst>
            </p:nvPr>
          </p:nvSpPr>
          <p:spPr>
            <a:xfrm>
              <a:off x="1450101" y="4946624"/>
              <a:ext cx="133638" cy="12375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4" name="Rectangle 74"/>
            <p:cNvSpPr/>
            <p:nvPr>
              <p:custDataLst>
                <p:tags r:id="rId9"/>
              </p:custDataLst>
            </p:nvPr>
          </p:nvSpPr>
          <p:spPr>
            <a:xfrm>
              <a:off x="982369" y="4918965"/>
              <a:ext cx="133638" cy="12375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5" name="Rectangle 75"/>
            <p:cNvSpPr/>
            <p:nvPr>
              <p:custDataLst>
                <p:tags r:id="rId10"/>
              </p:custDataLst>
            </p:nvPr>
          </p:nvSpPr>
          <p:spPr>
            <a:xfrm>
              <a:off x="1249645" y="5042718"/>
              <a:ext cx="133638" cy="12375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6" name="Rectangle 76"/>
            <p:cNvSpPr/>
            <p:nvPr>
              <p:custDataLst>
                <p:tags r:id="rId11"/>
              </p:custDataLst>
            </p:nvPr>
          </p:nvSpPr>
          <p:spPr>
            <a:xfrm>
              <a:off x="1249645" y="4676305"/>
              <a:ext cx="133638" cy="12375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7" name="Rectangle 77"/>
            <p:cNvSpPr/>
            <p:nvPr>
              <p:custDataLst>
                <p:tags r:id="rId12"/>
              </p:custDataLst>
            </p:nvPr>
          </p:nvSpPr>
          <p:spPr>
            <a:xfrm>
              <a:off x="1583739" y="4822870"/>
              <a:ext cx="133638" cy="12375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8" name="Rectangle 78"/>
            <p:cNvSpPr/>
            <p:nvPr>
              <p:custDataLst>
                <p:tags r:id="rId13"/>
              </p:custDataLst>
            </p:nvPr>
          </p:nvSpPr>
          <p:spPr>
            <a:xfrm>
              <a:off x="1583739" y="4456457"/>
              <a:ext cx="133638" cy="12375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9" name="Rectangle 79"/>
            <p:cNvSpPr/>
            <p:nvPr>
              <p:custDataLst>
                <p:tags r:id="rId14"/>
              </p:custDataLst>
            </p:nvPr>
          </p:nvSpPr>
          <p:spPr>
            <a:xfrm>
              <a:off x="1784195" y="5189283"/>
              <a:ext cx="133638" cy="12375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0" name="Rectangle 80"/>
            <p:cNvSpPr/>
            <p:nvPr>
              <p:custDataLst>
                <p:tags r:id="rId15"/>
              </p:custDataLst>
            </p:nvPr>
          </p:nvSpPr>
          <p:spPr>
            <a:xfrm>
              <a:off x="1851014" y="4896153"/>
              <a:ext cx="133638" cy="12375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1" name="Rectangle 82"/>
            <p:cNvSpPr/>
            <p:nvPr>
              <p:custDataLst>
                <p:tags r:id="rId16"/>
              </p:custDataLst>
            </p:nvPr>
          </p:nvSpPr>
          <p:spPr>
            <a:xfrm>
              <a:off x="2218518" y="3777063"/>
              <a:ext cx="133638" cy="123753"/>
            </a:xfrm>
            <a:prstGeom prst="rect">
              <a:avLst/>
            </a:prstGeom>
            <a:noFill/>
            <a:ln w="28575">
              <a:solidFill>
                <a:srgbClr val="063D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42" name="Rectangle 83"/>
            <p:cNvSpPr/>
            <p:nvPr>
              <p:custDataLst>
                <p:tags r:id="rId17"/>
              </p:custDataLst>
            </p:nvPr>
          </p:nvSpPr>
          <p:spPr>
            <a:xfrm>
              <a:off x="2552612" y="3648734"/>
              <a:ext cx="133638" cy="123753"/>
            </a:xfrm>
            <a:prstGeom prst="rect">
              <a:avLst/>
            </a:prstGeom>
            <a:noFill/>
            <a:ln w="28575">
              <a:solidFill>
                <a:srgbClr val="063D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43" name="Rectangle 84"/>
            <p:cNvSpPr/>
            <p:nvPr>
              <p:custDataLst>
                <p:tags r:id="rId18"/>
              </p:custDataLst>
            </p:nvPr>
          </p:nvSpPr>
          <p:spPr>
            <a:xfrm>
              <a:off x="2700406" y="3995385"/>
              <a:ext cx="133638" cy="123753"/>
            </a:xfrm>
            <a:prstGeom prst="rect">
              <a:avLst/>
            </a:prstGeom>
            <a:noFill/>
            <a:ln w="28575">
              <a:solidFill>
                <a:srgbClr val="063D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44" name="Rectangle 85"/>
            <p:cNvSpPr/>
            <p:nvPr>
              <p:custDataLst>
                <p:tags r:id="rId19"/>
              </p:custDataLst>
            </p:nvPr>
          </p:nvSpPr>
          <p:spPr>
            <a:xfrm>
              <a:off x="2452384" y="4132825"/>
              <a:ext cx="133638" cy="123753"/>
            </a:xfrm>
            <a:prstGeom prst="rect">
              <a:avLst/>
            </a:prstGeom>
            <a:noFill/>
            <a:ln w="28575">
              <a:solidFill>
                <a:srgbClr val="063D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45" name="Rectangle 113"/>
            <p:cNvSpPr/>
            <p:nvPr>
              <p:custDataLst>
                <p:tags r:id="rId20"/>
              </p:custDataLst>
            </p:nvPr>
          </p:nvSpPr>
          <p:spPr>
            <a:xfrm>
              <a:off x="2786478" y="3829148"/>
              <a:ext cx="133638" cy="123753"/>
            </a:xfrm>
            <a:prstGeom prst="rect">
              <a:avLst/>
            </a:prstGeom>
            <a:noFill/>
            <a:ln w="28575">
              <a:solidFill>
                <a:srgbClr val="063D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46" name="Rectangle 114"/>
            <p:cNvSpPr/>
            <p:nvPr>
              <p:custDataLst>
                <p:tags r:id="rId21"/>
              </p:custDataLst>
            </p:nvPr>
          </p:nvSpPr>
          <p:spPr>
            <a:xfrm>
              <a:off x="3120572" y="3700819"/>
              <a:ext cx="133638" cy="123753"/>
            </a:xfrm>
            <a:prstGeom prst="rect">
              <a:avLst/>
            </a:prstGeom>
            <a:noFill/>
            <a:ln w="28575">
              <a:solidFill>
                <a:srgbClr val="063D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47" name="Rectangle 115"/>
            <p:cNvSpPr/>
            <p:nvPr>
              <p:custDataLst>
                <p:tags r:id="rId22"/>
              </p:custDataLst>
            </p:nvPr>
          </p:nvSpPr>
          <p:spPr>
            <a:xfrm>
              <a:off x="3268366" y="4047470"/>
              <a:ext cx="133638" cy="123753"/>
            </a:xfrm>
            <a:prstGeom prst="rect">
              <a:avLst/>
            </a:prstGeom>
            <a:noFill/>
            <a:ln w="28575">
              <a:solidFill>
                <a:srgbClr val="063D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48" name="Rectangle 120"/>
            <p:cNvSpPr/>
            <p:nvPr>
              <p:custDataLst>
                <p:tags r:id="rId23"/>
              </p:custDataLst>
            </p:nvPr>
          </p:nvSpPr>
          <p:spPr>
            <a:xfrm>
              <a:off x="3020344" y="4184909"/>
              <a:ext cx="133638" cy="123753"/>
            </a:xfrm>
            <a:prstGeom prst="rect">
              <a:avLst/>
            </a:prstGeom>
            <a:noFill/>
            <a:ln w="28575">
              <a:solidFill>
                <a:srgbClr val="063D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49" name="Rectangle 121"/>
            <p:cNvSpPr/>
            <p:nvPr>
              <p:custDataLst>
                <p:tags r:id="rId24"/>
              </p:custDataLst>
            </p:nvPr>
          </p:nvSpPr>
          <p:spPr>
            <a:xfrm>
              <a:off x="2719659" y="4456457"/>
              <a:ext cx="133638" cy="123753"/>
            </a:xfrm>
            <a:prstGeom prst="rect">
              <a:avLst/>
            </a:prstGeom>
            <a:noFill/>
            <a:ln w="28575">
              <a:solidFill>
                <a:srgbClr val="063D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50" name="Rectangle 122"/>
            <p:cNvSpPr/>
            <p:nvPr>
              <p:custDataLst>
                <p:tags r:id="rId25"/>
              </p:custDataLst>
            </p:nvPr>
          </p:nvSpPr>
          <p:spPr>
            <a:xfrm>
              <a:off x="2853297" y="4603022"/>
              <a:ext cx="133638" cy="123753"/>
            </a:xfrm>
            <a:prstGeom prst="rect">
              <a:avLst/>
            </a:prstGeom>
            <a:noFill/>
            <a:ln w="28575">
              <a:solidFill>
                <a:srgbClr val="063D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51" name="Rectangle 123"/>
            <p:cNvSpPr/>
            <p:nvPr>
              <p:custDataLst>
                <p:tags r:id="rId26"/>
              </p:custDataLst>
            </p:nvPr>
          </p:nvSpPr>
          <p:spPr>
            <a:xfrm>
              <a:off x="3053753" y="4383174"/>
              <a:ext cx="133638" cy="123753"/>
            </a:xfrm>
            <a:prstGeom prst="rect">
              <a:avLst/>
            </a:prstGeom>
            <a:noFill/>
            <a:ln w="28575">
              <a:solidFill>
                <a:srgbClr val="063D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cxnSp>
          <p:nvCxnSpPr>
            <p:cNvPr id="152" name="Straight Connector 151"/>
            <p:cNvCxnSpPr/>
            <p:nvPr>
              <p:custDataLst>
                <p:tags r:id="rId27"/>
              </p:custDataLst>
            </p:nvPr>
          </p:nvCxnSpPr>
          <p:spPr>
            <a:xfrm>
              <a:off x="576103" y="2985859"/>
              <a:ext cx="3920226" cy="367402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>
              <p:custDataLst>
                <p:tags r:id="rId28"/>
              </p:custDataLst>
            </p:nvPr>
          </p:nvCxnSpPr>
          <p:spPr>
            <a:xfrm>
              <a:off x="195793" y="3155394"/>
              <a:ext cx="3920226" cy="367402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>
              <p:custDataLst>
                <p:tags r:id="rId29"/>
              </p:custDataLst>
            </p:nvPr>
          </p:nvCxnSpPr>
          <p:spPr>
            <a:xfrm>
              <a:off x="848732" y="2743200"/>
              <a:ext cx="3920226" cy="367402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/>
          <p:cNvGrpSpPr/>
          <p:nvPr/>
        </p:nvGrpSpPr>
        <p:grpSpPr>
          <a:xfrm>
            <a:off x="6156864" y="2178690"/>
            <a:ext cx="3675035" cy="4300120"/>
            <a:chOff x="4740544" y="2450218"/>
            <a:chExt cx="3675035" cy="4300120"/>
          </a:xfrm>
        </p:grpSpPr>
        <p:cxnSp>
          <p:nvCxnSpPr>
            <p:cNvPr id="156" name="Straight Arrow Connector 155"/>
            <p:cNvCxnSpPr/>
            <p:nvPr>
              <p:custDataLst>
                <p:tags r:id="rId30"/>
              </p:custDataLst>
            </p:nvPr>
          </p:nvCxnSpPr>
          <p:spPr>
            <a:xfrm>
              <a:off x="4740544" y="6234349"/>
              <a:ext cx="367503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" name="Rectangle 23"/>
            <p:cNvSpPr/>
            <p:nvPr>
              <p:custDataLst>
                <p:tags r:id="rId31"/>
              </p:custDataLst>
            </p:nvPr>
          </p:nvSpPr>
          <p:spPr>
            <a:xfrm>
              <a:off x="5208276" y="5393036"/>
              <a:ext cx="133638" cy="12375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8" name="Rectangle 25"/>
            <p:cNvSpPr/>
            <p:nvPr>
              <p:custDataLst>
                <p:tags r:id="rId32"/>
              </p:custDataLst>
            </p:nvPr>
          </p:nvSpPr>
          <p:spPr>
            <a:xfrm>
              <a:off x="5475551" y="5516790"/>
              <a:ext cx="133638" cy="12375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9" name="Rectangle 26"/>
            <p:cNvSpPr/>
            <p:nvPr>
              <p:custDataLst>
                <p:tags r:id="rId33"/>
              </p:custDataLst>
            </p:nvPr>
          </p:nvSpPr>
          <p:spPr>
            <a:xfrm>
              <a:off x="5475551" y="5150376"/>
              <a:ext cx="133638" cy="12375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0" name="Rectangle 27"/>
            <p:cNvSpPr/>
            <p:nvPr>
              <p:custDataLst>
                <p:tags r:id="rId34"/>
              </p:custDataLst>
            </p:nvPr>
          </p:nvSpPr>
          <p:spPr>
            <a:xfrm>
              <a:off x="5809645" y="5296942"/>
              <a:ext cx="133638" cy="12375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1" name="Rectangle 28"/>
            <p:cNvSpPr/>
            <p:nvPr>
              <p:custDataLst>
                <p:tags r:id="rId35"/>
              </p:custDataLst>
            </p:nvPr>
          </p:nvSpPr>
          <p:spPr>
            <a:xfrm>
              <a:off x="5809645" y="4930529"/>
              <a:ext cx="133638" cy="12375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2" name="Rectangle 29"/>
            <p:cNvSpPr/>
            <p:nvPr>
              <p:custDataLst>
                <p:tags r:id="rId36"/>
              </p:custDataLst>
            </p:nvPr>
          </p:nvSpPr>
          <p:spPr>
            <a:xfrm>
              <a:off x="5341913" y="4902870"/>
              <a:ext cx="133638" cy="12375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3" name="Rectangle 30"/>
            <p:cNvSpPr/>
            <p:nvPr>
              <p:custDataLst>
                <p:tags r:id="rId37"/>
              </p:custDataLst>
            </p:nvPr>
          </p:nvSpPr>
          <p:spPr>
            <a:xfrm>
              <a:off x="5609189" y="5026623"/>
              <a:ext cx="133638" cy="12375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4" name="Rectangle 31"/>
            <p:cNvSpPr/>
            <p:nvPr>
              <p:custDataLst>
                <p:tags r:id="rId38"/>
              </p:custDataLst>
            </p:nvPr>
          </p:nvSpPr>
          <p:spPr>
            <a:xfrm>
              <a:off x="5609189" y="4660210"/>
              <a:ext cx="133638" cy="12375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5" name="Rectangle 32"/>
            <p:cNvSpPr/>
            <p:nvPr>
              <p:custDataLst>
                <p:tags r:id="rId39"/>
              </p:custDataLst>
            </p:nvPr>
          </p:nvSpPr>
          <p:spPr>
            <a:xfrm>
              <a:off x="5943283" y="4806775"/>
              <a:ext cx="133638" cy="12375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6" name="Rectangle 33"/>
            <p:cNvSpPr/>
            <p:nvPr>
              <p:custDataLst>
                <p:tags r:id="rId40"/>
              </p:custDataLst>
            </p:nvPr>
          </p:nvSpPr>
          <p:spPr>
            <a:xfrm>
              <a:off x="5943283" y="4440362"/>
              <a:ext cx="133638" cy="12375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7" name="Rectangle 34"/>
            <p:cNvSpPr/>
            <p:nvPr>
              <p:custDataLst>
                <p:tags r:id="rId41"/>
              </p:custDataLst>
            </p:nvPr>
          </p:nvSpPr>
          <p:spPr>
            <a:xfrm>
              <a:off x="6143739" y="5173188"/>
              <a:ext cx="133638" cy="12375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8" name="Rectangle 35"/>
            <p:cNvSpPr/>
            <p:nvPr>
              <p:custDataLst>
                <p:tags r:id="rId42"/>
              </p:custDataLst>
            </p:nvPr>
          </p:nvSpPr>
          <p:spPr>
            <a:xfrm>
              <a:off x="6210558" y="4880058"/>
              <a:ext cx="133638" cy="12375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9" name="Rectangle 36"/>
            <p:cNvSpPr/>
            <p:nvPr>
              <p:custDataLst>
                <p:tags r:id="rId43"/>
              </p:custDataLst>
            </p:nvPr>
          </p:nvSpPr>
          <p:spPr>
            <a:xfrm>
              <a:off x="6223456" y="3846067"/>
              <a:ext cx="133638" cy="12375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0" name="Rectangle 37"/>
            <p:cNvSpPr/>
            <p:nvPr>
              <p:custDataLst>
                <p:tags r:id="rId44"/>
              </p:custDataLst>
            </p:nvPr>
          </p:nvSpPr>
          <p:spPr>
            <a:xfrm>
              <a:off x="6578062" y="3760968"/>
              <a:ext cx="133638" cy="123753"/>
            </a:xfrm>
            <a:prstGeom prst="rect">
              <a:avLst/>
            </a:prstGeom>
            <a:noFill/>
            <a:ln w="28575">
              <a:solidFill>
                <a:srgbClr val="063D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71" name="Rectangle 38"/>
            <p:cNvSpPr/>
            <p:nvPr>
              <p:custDataLst>
                <p:tags r:id="rId45"/>
              </p:custDataLst>
            </p:nvPr>
          </p:nvSpPr>
          <p:spPr>
            <a:xfrm>
              <a:off x="6912156" y="3632639"/>
              <a:ext cx="133638" cy="123753"/>
            </a:xfrm>
            <a:prstGeom prst="rect">
              <a:avLst/>
            </a:prstGeom>
            <a:noFill/>
            <a:ln w="28575">
              <a:solidFill>
                <a:srgbClr val="063D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72" name="Rectangle 39"/>
            <p:cNvSpPr/>
            <p:nvPr>
              <p:custDataLst>
                <p:tags r:id="rId46"/>
              </p:custDataLst>
            </p:nvPr>
          </p:nvSpPr>
          <p:spPr>
            <a:xfrm>
              <a:off x="7059950" y="3979290"/>
              <a:ext cx="133638" cy="123753"/>
            </a:xfrm>
            <a:prstGeom prst="rect">
              <a:avLst/>
            </a:prstGeom>
            <a:noFill/>
            <a:ln w="28575">
              <a:solidFill>
                <a:srgbClr val="063D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73" name="Rectangle 40"/>
            <p:cNvSpPr/>
            <p:nvPr>
              <p:custDataLst>
                <p:tags r:id="rId47"/>
              </p:custDataLst>
            </p:nvPr>
          </p:nvSpPr>
          <p:spPr>
            <a:xfrm>
              <a:off x="6811928" y="4116730"/>
              <a:ext cx="133638" cy="123753"/>
            </a:xfrm>
            <a:prstGeom prst="rect">
              <a:avLst/>
            </a:prstGeom>
            <a:noFill/>
            <a:ln w="28575">
              <a:solidFill>
                <a:srgbClr val="063D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74" name="Rectangle 41"/>
            <p:cNvSpPr/>
            <p:nvPr>
              <p:custDataLst>
                <p:tags r:id="rId48"/>
              </p:custDataLst>
            </p:nvPr>
          </p:nvSpPr>
          <p:spPr>
            <a:xfrm>
              <a:off x="7146022" y="3813053"/>
              <a:ext cx="133638" cy="123753"/>
            </a:xfrm>
            <a:prstGeom prst="rect">
              <a:avLst/>
            </a:prstGeom>
            <a:noFill/>
            <a:ln w="28575">
              <a:solidFill>
                <a:srgbClr val="063D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75" name="Rectangle 42"/>
            <p:cNvSpPr/>
            <p:nvPr>
              <p:custDataLst>
                <p:tags r:id="rId49"/>
              </p:custDataLst>
            </p:nvPr>
          </p:nvSpPr>
          <p:spPr>
            <a:xfrm>
              <a:off x="7480116" y="3684724"/>
              <a:ext cx="133638" cy="123753"/>
            </a:xfrm>
            <a:prstGeom prst="rect">
              <a:avLst/>
            </a:prstGeom>
            <a:noFill/>
            <a:ln w="28575">
              <a:solidFill>
                <a:srgbClr val="063D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76" name="Rectangle 43"/>
            <p:cNvSpPr/>
            <p:nvPr>
              <p:custDataLst>
                <p:tags r:id="rId50"/>
              </p:custDataLst>
            </p:nvPr>
          </p:nvSpPr>
          <p:spPr>
            <a:xfrm>
              <a:off x="7627910" y="4031375"/>
              <a:ext cx="133638" cy="123753"/>
            </a:xfrm>
            <a:prstGeom prst="rect">
              <a:avLst/>
            </a:prstGeom>
            <a:noFill/>
            <a:ln w="28575">
              <a:solidFill>
                <a:srgbClr val="063D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77" name="Rectangle 44"/>
            <p:cNvSpPr/>
            <p:nvPr>
              <p:custDataLst>
                <p:tags r:id="rId51"/>
              </p:custDataLst>
            </p:nvPr>
          </p:nvSpPr>
          <p:spPr>
            <a:xfrm>
              <a:off x="7379888" y="4168814"/>
              <a:ext cx="133638" cy="123753"/>
            </a:xfrm>
            <a:prstGeom prst="rect">
              <a:avLst/>
            </a:prstGeom>
            <a:noFill/>
            <a:ln w="28575">
              <a:solidFill>
                <a:srgbClr val="063D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78" name="Rectangle 45"/>
            <p:cNvSpPr/>
            <p:nvPr>
              <p:custDataLst>
                <p:tags r:id="rId52"/>
              </p:custDataLst>
            </p:nvPr>
          </p:nvSpPr>
          <p:spPr>
            <a:xfrm>
              <a:off x="7079203" y="4440362"/>
              <a:ext cx="133638" cy="123753"/>
            </a:xfrm>
            <a:prstGeom prst="rect">
              <a:avLst/>
            </a:prstGeom>
            <a:noFill/>
            <a:ln w="28575">
              <a:solidFill>
                <a:srgbClr val="063D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79" name="Rectangle 46"/>
            <p:cNvSpPr/>
            <p:nvPr>
              <p:custDataLst>
                <p:tags r:id="rId53"/>
              </p:custDataLst>
            </p:nvPr>
          </p:nvSpPr>
          <p:spPr>
            <a:xfrm>
              <a:off x="7212841" y="4586927"/>
              <a:ext cx="133638" cy="123753"/>
            </a:xfrm>
            <a:prstGeom prst="rect">
              <a:avLst/>
            </a:prstGeom>
            <a:noFill/>
            <a:ln w="28575">
              <a:solidFill>
                <a:srgbClr val="063D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80" name="Rectangle 47"/>
            <p:cNvSpPr/>
            <p:nvPr>
              <p:custDataLst>
                <p:tags r:id="rId54"/>
              </p:custDataLst>
            </p:nvPr>
          </p:nvSpPr>
          <p:spPr>
            <a:xfrm>
              <a:off x="7413297" y="4367079"/>
              <a:ext cx="133638" cy="123753"/>
            </a:xfrm>
            <a:prstGeom prst="rect">
              <a:avLst/>
            </a:prstGeom>
            <a:noFill/>
            <a:ln w="28575">
              <a:solidFill>
                <a:srgbClr val="063D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cxnSp>
          <p:nvCxnSpPr>
            <p:cNvPr id="181" name="Straight Connector 180"/>
            <p:cNvCxnSpPr/>
            <p:nvPr>
              <p:custDataLst>
                <p:tags r:id="rId55"/>
              </p:custDataLst>
            </p:nvPr>
          </p:nvCxnSpPr>
          <p:spPr>
            <a:xfrm>
              <a:off x="5773906" y="2511813"/>
              <a:ext cx="2161358" cy="414806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>
              <p:custDataLst>
                <p:tags r:id="rId56"/>
              </p:custDataLst>
            </p:nvPr>
          </p:nvCxnSpPr>
          <p:spPr>
            <a:xfrm flipV="1">
              <a:off x="4740544" y="3064944"/>
              <a:ext cx="0" cy="316940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>
              <p:custDataLst>
                <p:tags r:id="rId57"/>
              </p:custDataLst>
            </p:nvPr>
          </p:nvCxnSpPr>
          <p:spPr>
            <a:xfrm>
              <a:off x="5941746" y="2450218"/>
              <a:ext cx="2161358" cy="414806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>
              <p:custDataLst>
                <p:tags r:id="rId58"/>
              </p:custDataLst>
            </p:nvPr>
          </p:nvCxnSpPr>
          <p:spPr>
            <a:xfrm>
              <a:off x="5631021" y="2602271"/>
              <a:ext cx="2161358" cy="414806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Ensemble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10819765" cy="4526280"/>
          </a:xfrm>
        </p:spPr>
        <p:txBody>
          <a:bodyPr/>
          <a:lstStyle/>
          <a:p>
            <a:pPr lvl="1"/>
            <a:r>
              <a:rPr lang="en-US" altLang="zh-CN" dirty="0" smtClean="0">
                <a:solidFill>
                  <a:srgbClr val="00B050"/>
                </a:solidFill>
              </a:rPr>
              <a:t>Bagging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B050"/>
                </a:solidFill>
              </a:rPr>
              <a:t>Boosting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lvl="1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2133600"/>
            <a:ext cx="9248140" cy="4347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Bagging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Bagging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stands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for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Bootstrap</a:t>
                </a:r>
                <a:r>
                  <a:rPr lang="zh-CN" alt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Aggregation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altLang="zh-CN" dirty="0" smtClean="0"/>
                  <a:t>Trains </a:t>
                </a:r>
                <a:r>
                  <a:rPr lang="en-US" altLang="zh-CN" dirty="0"/>
                  <a:t>a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number of base learners</a:t>
                </a:r>
                <a:r>
                  <a:rPr lang="en-US" altLang="zh-CN" dirty="0"/>
                  <a:t> </a:t>
                </a:r>
                <a:r>
                  <a:rPr lang="en-US" altLang="zh-CN" u="sng" dirty="0"/>
                  <a:t>each from a different </a:t>
                </a:r>
                <a:r>
                  <a:rPr lang="en-US" altLang="zh-CN" u="sng" dirty="0">
                    <a:solidFill>
                      <a:srgbClr val="0070C0"/>
                    </a:solidFill>
                  </a:rPr>
                  <a:t>bootstrap sample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/>
                  <a:t>by calling a base learning algorithm. </a:t>
                </a:r>
                <a:endParaRPr lang="en-US" altLang="zh-CN" dirty="0" smtClean="0"/>
              </a:p>
              <a:p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 </a:t>
                </a:r>
                <a:r>
                  <a:rPr lang="en-US" altLang="zh-CN" u="sng" dirty="0" smtClean="0"/>
                  <a:t>bootstrap</a:t>
                </a:r>
                <a:r>
                  <a:rPr lang="zh-CN" altLang="en-US" u="sng" dirty="0" smtClean="0"/>
                  <a:t> </a:t>
                </a:r>
                <a:r>
                  <a:rPr lang="en-US" altLang="zh-CN" u="sng" dirty="0" smtClean="0"/>
                  <a:t>sample</a:t>
                </a:r>
                <a:r>
                  <a:rPr lang="zh-CN" altLang="en-US" u="sng" dirty="0" smtClean="0"/>
                  <a:t> </a:t>
                </a:r>
                <a:r>
                  <a:rPr lang="en-US" u="sng" dirty="0" smtClean="0"/>
                  <a:t>is obtained by subsampling the training data set with </a:t>
                </a:r>
                <a:r>
                  <a:rPr lang="en-US" u="sng" dirty="0" smtClean="0">
                    <a:solidFill>
                      <a:srgbClr val="0070C0"/>
                    </a:solidFill>
                  </a:rPr>
                  <a:t>replacement</a:t>
                </a:r>
                <a:r>
                  <a:rPr lang="en-US" dirty="0" smtClean="0"/>
                  <a:t>, where the size of a sample is the same as that of the training data set. 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F</a:t>
                </a:r>
                <a:r>
                  <a:rPr lang="en-US" dirty="0" smtClean="0"/>
                  <a:t>or </a:t>
                </a:r>
                <a:r>
                  <a:rPr lang="en-US" dirty="0"/>
                  <a:t>a bootstrap sample, some training examples may appear but some may not, where the probability that an example appears at least once is about 0.632. </a:t>
                </a:r>
                <a:endParaRPr lang="en-US" dirty="0" smtClean="0"/>
              </a:p>
              <a:p>
                <a:pPr lvl="1"/>
                <a:r>
                  <a:rPr lang="en-US" altLang="zh-CN" dirty="0" smtClean="0"/>
                  <a:t>Probability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that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instance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does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not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show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up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 smtClean="0"/>
                  <a:t>sample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is-I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368</m:t>
                        </m:r>
                      </m:e>
                    </m:func>
                  </m:oMath>
                </a14:m>
                <a:r>
                  <a:rPr lang="en-US" altLang="zh-CN" dirty="0" smtClean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12" b="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Bagging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Given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original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data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set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with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training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samples,</a:t>
                </a:r>
                <a:r>
                  <a:rPr lang="zh-CN" alt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create</a:t>
                </a:r>
                <a:r>
                  <a:rPr lang="zh-CN" altLang="en-US" dirty="0" smtClean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bootsrap</a:t>
                </a:r>
                <a:r>
                  <a:rPr lang="zh-CN" alt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samples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 lvl="1"/>
                <a:r>
                  <a:rPr lang="en-US" altLang="zh-CN" u="sng" dirty="0" smtClean="0"/>
                  <a:t>Each</a:t>
                </a:r>
                <a:r>
                  <a:rPr lang="zh-CN" altLang="en-US" u="sng" dirty="0" smtClean="0"/>
                  <a:t> </a:t>
                </a:r>
                <a:r>
                  <a:rPr lang="en-US" altLang="zh-CN" u="sng" dirty="0" smtClean="0"/>
                  <a:t>sample</a:t>
                </a:r>
                <a:r>
                  <a:rPr lang="zh-CN" altLang="en-US" u="sng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u="sng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 u="sng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u="sng" dirty="0" smtClean="0"/>
                  <a:t> </a:t>
                </a:r>
                <a:r>
                  <a:rPr lang="en-US" altLang="zh-CN" u="sng" dirty="0" smtClean="0"/>
                  <a:t>is</a:t>
                </a:r>
                <a:r>
                  <a:rPr lang="zh-CN" altLang="en-US" u="sng" dirty="0" smtClean="0"/>
                  <a:t> </a:t>
                </a:r>
                <a:r>
                  <a:rPr lang="en-US" altLang="zh-CN" u="sng" dirty="0" smtClean="0"/>
                  <a:t>generated</a:t>
                </a:r>
                <a:r>
                  <a:rPr lang="zh-CN" altLang="en-US" u="sng" dirty="0" smtClean="0"/>
                  <a:t> </a:t>
                </a:r>
                <a:r>
                  <a:rPr lang="en-US" altLang="zh-CN" u="sng" dirty="0" smtClean="0"/>
                  <a:t>from</a:t>
                </a:r>
                <a:r>
                  <a:rPr lang="zh-CN" altLang="en-US" u="sng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u="sng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u="sng" dirty="0" smtClean="0"/>
                  <a:t> </a:t>
                </a:r>
                <a:r>
                  <a:rPr lang="en-US" altLang="zh-CN" u="sng" dirty="0" smtClean="0"/>
                  <a:t>by</a:t>
                </a:r>
                <a:r>
                  <a:rPr lang="zh-CN" altLang="en-US" u="sng" dirty="0" smtClean="0"/>
                  <a:t> </a:t>
                </a:r>
                <a:r>
                  <a:rPr lang="en-US" altLang="zh-CN" u="sng" dirty="0" smtClean="0"/>
                  <a:t>sampling</a:t>
                </a:r>
                <a:r>
                  <a:rPr lang="zh-CN" altLang="en-US" u="sng" dirty="0" smtClean="0"/>
                  <a:t> </a:t>
                </a:r>
                <a:r>
                  <a:rPr lang="en-US" altLang="zh-CN" u="sng" dirty="0" smtClean="0"/>
                  <a:t>with</a:t>
                </a:r>
                <a:r>
                  <a:rPr lang="zh-CN" altLang="en-US" u="sng" dirty="0" smtClean="0"/>
                  <a:t> </a:t>
                </a:r>
                <a:r>
                  <a:rPr lang="en-US" altLang="zh-CN" u="sng" dirty="0" smtClean="0"/>
                  <a:t>replacement</a:t>
                </a:r>
                <a:endParaRPr lang="en-US" altLang="zh-CN" u="sng" dirty="0" smtClean="0"/>
              </a:p>
              <a:p>
                <a:pPr lvl="1"/>
                <a:r>
                  <a:rPr lang="en-US" altLang="zh-CN" u="sng" dirty="0" smtClean="0"/>
                  <a:t>Each</a:t>
                </a:r>
                <a:r>
                  <a:rPr lang="zh-CN" altLang="en-US" u="sng" dirty="0" smtClean="0"/>
                  <a:t> </a:t>
                </a:r>
                <a:r>
                  <a:rPr lang="en-US" altLang="zh-CN" u="sng" dirty="0" smtClean="0"/>
                  <a:t>sample</a:t>
                </a:r>
                <a:r>
                  <a:rPr lang="zh-CN" altLang="en-US" u="sng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u="sng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 u="sng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u="sng" dirty="0" smtClean="0"/>
                  <a:t> </a:t>
                </a:r>
                <a:r>
                  <a:rPr lang="en-US" altLang="zh-CN" u="sng" dirty="0" smtClean="0"/>
                  <a:t>has</a:t>
                </a:r>
                <a:r>
                  <a:rPr lang="zh-CN" altLang="en-US" u="sng" dirty="0" smtClean="0"/>
                  <a:t> </a:t>
                </a:r>
                <a:r>
                  <a:rPr lang="en-US" altLang="zh-CN" u="sng" dirty="0" smtClean="0"/>
                  <a:t>the</a:t>
                </a:r>
                <a:r>
                  <a:rPr lang="zh-CN" altLang="en-US" u="sng" dirty="0" smtClean="0"/>
                  <a:t> </a:t>
                </a:r>
                <a:r>
                  <a:rPr lang="en-US" altLang="zh-CN" u="sng" dirty="0" smtClean="0"/>
                  <a:t>same</a:t>
                </a:r>
                <a:r>
                  <a:rPr lang="zh-CN" altLang="en-US" u="sng" dirty="0" smtClean="0"/>
                  <a:t> </a:t>
                </a:r>
                <a:r>
                  <a:rPr lang="en-US" altLang="zh-CN" u="sng" dirty="0" smtClean="0"/>
                  <a:t>number</a:t>
                </a:r>
                <a:r>
                  <a:rPr lang="zh-CN" altLang="en-US" u="sng" dirty="0" smtClean="0"/>
                  <a:t> </a:t>
                </a:r>
                <a:r>
                  <a:rPr lang="en-US" altLang="zh-CN" u="sng" dirty="0" smtClean="0"/>
                  <a:t>of</a:t>
                </a:r>
                <a:r>
                  <a:rPr lang="zh-CN" altLang="en-US" u="sng" dirty="0" smtClean="0"/>
                  <a:t> </a:t>
                </a:r>
                <a:r>
                  <a:rPr lang="en-US" altLang="zh-CN" u="sng" dirty="0" smtClean="0"/>
                  <a:t>examples</a:t>
                </a:r>
                <a:r>
                  <a:rPr lang="zh-CN" altLang="en-US" u="sng" dirty="0" smtClean="0"/>
                  <a:t> </a:t>
                </a:r>
                <a:r>
                  <a:rPr lang="en-US" altLang="zh-CN" u="sng" dirty="0" smtClean="0"/>
                  <a:t>as</a:t>
                </a:r>
                <a:r>
                  <a:rPr lang="zh-CN" altLang="en-US" u="sng" dirty="0" smtClean="0"/>
                  <a:t> </a:t>
                </a:r>
                <a:r>
                  <a:rPr lang="en-US" altLang="zh-CN" u="sng" dirty="0" smtClean="0"/>
                  <a:t>in</a:t>
                </a:r>
                <a:r>
                  <a:rPr lang="zh-CN" altLang="en-US" u="sng" dirty="0" smtClean="0"/>
                  <a:t> </a:t>
                </a:r>
                <a:r>
                  <a:rPr lang="en-US" altLang="zh-CN" u="sng" dirty="0" smtClean="0"/>
                  <a:t>data</a:t>
                </a:r>
                <a:r>
                  <a:rPr lang="zh-CN" altLang="en-US" u="sng" dirty="0" smtClean="0"/>
                  <a:t> </a:t>
                </a:r>
                <a:r>
                  <a:rPr lang="en-US" altLang="zh-CN" u="sng" dirty="0" smtClean="0"/>
                  <a:t>set</a:t>
                </a:r>
                <a:r>
                  <a:rPr lang="zh-CN" altLang="en-US" u="sng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u="sng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These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samples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are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reasonably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different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from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each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other</a:t>
                </a:r>
                <a:endParaRPr lang="en-US" altLang="zh-CN" dirty="0" smtClean="0"/>
              </a:p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Train</a:t>
                </a:r>
                <a:r>
                  <a:rPr lang="zh-CN" alt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base</a:t>
                </a:r>
                <a:r>
                  <a:rPr lang="zh-CN" alt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learners</a:t>
                </a:r>
                <a:r>
                  <a:rPr lang="zh-CN" altLang="en-US" dirty="0" smtClean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00B050"/>
                    </a:solidFill>
                  </a:rPr>
                  <a:t>,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00B050"/>
                    </a:solidFill>
                  </a:rPr>
                  <a:t>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using</a:t>
                </a:r>
                <a:r>
                  <a:rPr lang="zh-CN" altLang="en-US" dirty="0" smtClean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CN" u="sng" dirty="0" smtClean="0"/>
                  <a:t>Combine</a:t>
                </a:r>
                <a:r>
                  <a:rPr lang="zh-CN" altLang="en-US" u="sng" dirty="0" smtClean="0"/>
                  <a:t> </a:t>
                </a:r>
                <a:r>
                  <a:rPr lang="en-US" altLang="zh-CN" u="sng" dirty="0" smtClean="0"/>
                  <a:t>the</a:t>
                </a:r>
                <a:r>
                  <a:rPr lang="zh-CN" altLang="en-US" u="sng" dirty="0" smtClean="0"/>
                  <a:t> </a:t>
                </a:r>
                <a:r>
                  <a:rPr lang="en-US" altLang="zh-CN" u="sng" dirty="0" smtClean="0"/>
                  <a:t>results</a:t>
                </a:r>
                <a:r>
                  <a:rPr lang="zh-CN" altLang="en-US" u="sng" dirty="0" smtClean="0"/>
                  <a:t> </a:t>
                </a:r>
                <a:r>
                  <a:rPr lang="en-US" altLang="zh-CN" u="sng" dirty="0" smtClean="0"/>
                  <a:t>by</a:t>
                </a:r>
                <a:r>
                  <a:rPr lang="zh-CN" altLang="en-US" u="sng" dirty="0" smtClean="0"/>
                  <a:t> </a:t>
                </a:r>
                <a:r>
                  <a:rPr lang="en-US" altLang="zh-CN" u="sng" dirty="0" smtClean="0"/>
                  <a:t>majority</a:t>
                </a:r>
                <a:r>
                  <a:rPr lang="zh-CN" altLang="en-US" u="sng" dirty="0" smtClean="0"/>
                  <a:t> </a:t>
                </a:r>
                <a:r>
                  <a:rPr lang="en-US" altLang="zh-CN" u="sng" dirty="0" smtClean="0"/>
                  <a:t>voting</a:t>
                </a:r>
                <a:endParaRPr lang="en-US" altLang="zh-CN" u="sng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∈{+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,−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}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𝕀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nary>
                      </m:e>
                    </m:func>
                  </m:oMath>
                </a14:m>
                <a:r>
                  <a:rPr lang="zh-CN" alt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12" b="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Bagging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7924800" cy="3962400"/>
              </a:xfrm>
              <a:ln>
                <a:solidFill>
                  <a:schemeClr val="tx1"/>
                </a:solidFill>
              </a:ln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zh-CN" sz="2600" b="1" dirty="0" smtClean="0"/>
                  <a:t>Input</a:t>
                </a:r>
                <a:r>
                  <a:rPr lang="en-US" altLang="zh-CN" sz="2600" dirty="0" smtClean="0"/>
                  <a:t>:</a:t>
                </a:r>
                <a:r>
                  <a:rPr lang="en-US" altLang="zh-CN" sz="2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600" i="1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,…,(</m:t>
                    </m:r>
                    <m:sSup>
                      <m:sSup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altLang="zh-CN" sz="26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altLang="zh-CN" sz="2600" i="1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zh-CN" altLang="en-US" sz="2600" dirty="0" smtClean="0"/>
                  <a:t>   </a:t>
                </a:r>
                <a:endParaRPr lang="en-US" altLang="zh-CN" sz="2600" dirty="0" smtClean="0"/>
              </a:p>
              <a:p>
                <a:pPr marL="0" indent="0">
                  <a:buNone/>
                </a:pPr>
                <a:r>
                  <a:rPr lang="zh-CN" altLang="en-US" sz="2600" dirty="0"/>
                  <a:t> </a:t>
                </a:r>
                <a:r>
                  <a:rPr lang="zh-CN" altLang="en-US" sz="2600" dirty="0" smtClean="0"/>
                  <a:t>           </a:t>
                </a:r>
                <a:r>
                  <a:rPr lang="en-US" altLang="zh-CN" sz="2600" dirty="0"/>
                  <a:t>B</a:t>
                </a:r>
                <a:r>
                  <a:rPr lang="en-US" altLang="zh-CN" sz="2600" dirty="0" smtClean="0"/>
                  <a:t>ase</a:t>
                </a:r>
                <a:r>
                  <a:rPr lang="zh-CN" altLang="en-US" sz="2600" dirty="0" smtClean="0"/>
                  <a:t> </a:t>
                </a:r>
                <a:r>
                  <a:rPr lang="en-US" altLang="zh-CN" sz="2600" dirty="0" smtClean="0"/>
                  <a:t>learning</a:t>
                </a:r>
                <a:r>
                  <a:rPr lang="zh-CN" altLang="en-US" sz="2600" dirty="0" smtClean="0"/>
                  <a:t> </a:t>
                </a:r>
                <a:r>
                  <a:rPr lang="en-US" altLang="zh-CN" sz="2600" dirty="0" smtClean="0"/>
                  <a:t>algorithm</a:t>
                </a:r>
                <a:r>
                  <a:rPr lang="zh-CN" altLang="en-US" sz="26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ℒ</m:t>
                    </m:r>
                  </m:oMath>
                </a14:m>
                <a:endParaRPr lang="en-US" altLang="zh-CN" sz="2600" b="0" dirty="0" smtClean="0"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2600" dirty="0" smtClean="0"/>
                  <a:t>            </a:t>
                </a:r>
                <a:r>
                  <a:rPr lang="en-US" altLang="zh-CN" sz="2600" dirty="0" smtClean="0"/>
                  <a:t>Number</a:t>
                </a:r>
                <a:r>
                  <a:rPr lang="zh-CN" altLang="en-US" sz="2600" dirty="0" smtClean="0"/>
                  <a:t> </a:t>
                </a:r>
                <a:r>
                  <a:rPr lang="en-US" altLang="zh-CN" sz="2600" dirty="0" smtClean="0"/>
                  <a:t>of</a:t>
                </a:r>
                <a:r>
                  <a:rPr lang="zh-CN" altLang="en-US" sz="2600" dirty="0" smtClean="0"/>
                  <a:t> </a:t>
                </a:r>
                <a:r>
                  <a:rPr lang="en-US" altLang="zh-CN" sz="2600" dirty="0" smtClean="0"/>
                  <a:t>learning</a:t>
                </a:r>
                <a:r>
                  <a:rPr lang="zh-CN" altLang="en-US" sz="2600" dirty="0" smtClean="0"/>
                  <a:t> </a:t>
                </a:r>
                <a:r>
                  <a:rPr lang="en-US" altLang="zh-CN" sz="2600" dirty="0" smtClean="0"/>
                  <a:t>rounds</a:t>
                </a:r>
                <a:r>
                  <a:rPr lang="zh-CN" altLang="en-US" sz="26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altLang="zh-CN" sz="2600" b="1" dirty="0" smtClean="0"/>
                  <a:t>Process</a:t>
                </a:r>
                <a:r>
                  <a:rPr lang="en-US" altLang="zh-CN" sz="2600" dirty="0" smtClean="0"/>
                  <a:t>:</a:t>
                </a:r>
                <a:endParaRPr lang="en-US" altLang="zh-CN" sz="2600" dirty="0" smtClean="0"/>
              </a:p>
              <a:p>
                <a:pPr marL="0" indent="0">
                  <a:buNone/>
                </a:pPr>
                <a:r>
                  <a:rPr lang="en-US" altLang="zh-CN" sz="2600" dirty="0" smtClean="0"/>
                  <a:t>for</a:t>
                </a:r>
                <a:r>
                  <a:rPr lang="zh-CN" altLang="en-US" sz="26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600" dirty="0" smtClean="0"/>
                  <a:t>:</a:t>
                </a:r>
                <a:endParaRPr lang="en-US" altLang="zh-CN" sz="2600" dirty="0" smtClean="0"/>
              </a:p>
              <a:p>
                <a:pPr marL="0" indent="0">
                  <a:buNone/>
                </a:pPr>
                <a:r>
                  <a:rPr lang="zh-CN" altLang="en-US" sz="2600" dirty="0"/>
                  <a:t> </a:t>
                </a:r>
                <a:r>
                  <a:rPr lang="zh-CN" altLang="en-US" sz="2600" dirty="0" smtClean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𝐵𝑜𝑜𝑡𝑠𝑡𝑟𝑎𝑝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600" dirty="0" smtClean="0"/>
              </a:p>
              <a:p>
                <a:pPr marL="0" indent="0">
                  <a:buNone/>
                </a:pPr>
                <a:r>
                  <a:rPr lang="zh-CN" altLang="en-US" sz="2600" dirty="0"/>
                  <a:t> </a:t>
                </a:r>
                <a:r>
                  <a:rPr lang="zh-CN" altLang="en-US" sz="2600" dirty="0" smtClean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6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ℒ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altLang="zh-CN" sz="2600" b="1" dirty="0" smtClean="0"/>
                  <a:t>Output</a:t>
                </a:r>
                <a:r>
                  <a:rPr lang="en-US" altLang="zh-CN" sz="2600" dirty="0" smtClean="0"/>
                  <a:t>:</a:t>
                </a:r>
                <a:r>
                  <a:rPr lang="zh-CN" altLang="en-US" sz="26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60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altLang="zh-CN" sz="2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∈{+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,−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}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altLang="zh-CN" sz="2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𝕀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ℎ</m:t>
                                </m:r>
                              </m:e>
                              <m:sub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nary>
                      </m:e>
                    </m:func>
                  </m:oMath>
                </a14:m>
                <a:r>
                  <a:rPr lang="zh-CN" altLang="en-US" sz="2600" dirty="0" smtClean="0"/>
                  <a:t> </a:t>
                </a:r>
                <a:endParaRPr lang="en-US" sz="260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7924800" cy="3962400"/>
              </a:xfrm>
              <a:blipFill rotWithShape="1">
                <a:blip r:embed="rId1"/>
                <a:stretch>
                  <a:fillRect l="-80" t="-160" r="-80" b="-16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Bias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Variance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562" y="1615746"/>
            <a:ext cx="4543289" cy="443267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752601" y="1524000"/>
                <a:ext cx="4800600" cy="40709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Let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be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the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function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our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data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follows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and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is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our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model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endParaRPr lang="en-US" altLang="zh-CN" sz="2400" b="0" dirty="0" smtClean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𝑏𝑖𝑎𝑠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2400" b="0" i="1" dirty="0" smtClean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difference</a:t>
                </a:r>
                <a:r>
                  <a:rPr lang="en-US" altLang="zh-CN" sz="20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 between its expected </a:t>
                </a:r>
                <a:r>
                  <a:rPr lang="en-US" altLang="zh-CN" sz="20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prediction</a:t>
                </a:r>
                <a:r>
                  <a:rPr lang="zh-CN" altLang="en-US" sz="20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0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value</a:t>
                </a:r>
                <a:r>
                  <a:rPr lang="en-US" altLang="zh-CN" sz="20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 </a:t>
                </a:r>
                <a:r>
                  <a:rPr lang="en-US" altLang="zh-CN" sz="20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and </a:t>
                </a:r>
                <a:r>
                  <a:rPr lang="en-US" altLang="zh-CN" sz="20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the true value</a:t>
                </a:r>
                <a:r>
                  <a:rPr lang="en-US" altLang="zh-CN" sz="2400" i="1" dirty="0">
                    <a:latin typeface="Cambria Math" panose="02040503050406030204" pitchFamily="18" charset="0"/>
                  </a:rPr>
                  <a:t> </a:t>
                </a:r>
                <a:endParaRPr lang="en-US" altLang="zh-CN" sz="2400" b="0" i="1" dirty="0" smtClean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𝑣𝑎𝑟𝑖𝑎𝑛𝑐𝑒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acc>
                          <m:acc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])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measure of the dispersion 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of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prediction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model</a:t>
                </a:r>
                <a:endParaRPr lang="en-US" altLang="zh-CN" sz="2400" dirty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Sensitivity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to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different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data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samples</a:t>
                </a:r>
                <a:endParaRPr lang="en-US" altLang="zh-CN" sz="2400" dirty="0" smtClean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1" y="1524000"/>
                <a:ext cx="4800600" cy="4070985"/>
              </a:xfrm>
              <a:prstGeom prst="rect">
                <a:avLst/>
              </a:prstGeom>
              <a:blipFill rotWithShape="1">
                <a:blip r:embed="rId2"/>
                <a:stretch>
                  <a:fillRect b="-20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Averaging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Reduce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Assume we measure a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dirty="0" smtClean="0"/>
                  <a:t>distribution</a:t>
                </a:r>
                <a:endParaRPr lang="en-US" dirty="0" smtClean="0"/>
              </a:p>
              <a:p>
                <a:pPr lvl="1"/>
                <a:r>
                  <a:rPr lang="en-US" altLang="zh-CN" dirty="0" smtClean="0"/>
                  <a:t>If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only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one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measurement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done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Mean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measurement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altLang="zh-CN" dirty="0" smtClean="0"/>
                  <a:t>Variance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:r>
                  <a:rPr lang="en-US" altLang="zh-CN" dirty="0" smtClean="0"/>
                  <a:t>If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random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variable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measured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times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value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estimated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as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2"/>
                <a:r>
                  <a:rPr lang="en-US" altLang="zh-CN" dirty="0" smtClean="0"/>
                  <a:t>Mean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estimation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pPr lvl="2"/>
                <a:r>
                  <a:rPr lang="en-US" altLang="zh-CN" dirty="0" smtClean="0"/>
                  <a:t>Variance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12" b="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Bagging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Helps?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Observe: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bagging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is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a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kind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of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average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en-US" altLang="zh-CN" dirty="0" smtClean="0"/>
              <a:t>Main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property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bagging: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00B050"/>
                </a:solidFill>
              </a:rPr>
              <a:t>Bagging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decreases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variance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of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the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base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model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without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changing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the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bias.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en-US" altLang="zh-CN" u="sng" dirty="0" smtClean="0">
                <a:solidFill>
                  <a:srgbClr val="00B050"/>
                </a:solidFill>
              </a:rPr>
              <a:t>Bagging</a:t>
            </a:r>
            <a:r>
              <a:rPr lang="zh-CN" altLang="en-US" u="sng" dirty="0" smtClean="0">
                <a:solidFill>
                  <a:srgbClr val="00B050"/>
                </a:solidFill>
              </a:rPr>
              <a:t> </a:t>
            </a:r>
            <a:r>
              <a:rPr lang="en-US" altLang="zh-CN" u="sng" dirty="0" smtClean="0">
                <a:solidFill>
                  <a:srgbClr val="00B050"/>
                </a:solidFill>
              </a:rPr>
              <a:t>typically</a:t>
            </a:r>
            <a:r>
              <a:rPr lang="zh-CN" altLang="en-US" u="sng" dirty="0" smtClean="0">
                <a:solidFill>
                  <a:srgbClr val="00B050"/>
                </a:solidFill>
              </a:rPr>
              <a:t> </a:t>
            </a:r>
            <a:r>
              <a:rPr lang="en-US" altLang="zh-CN" u="sng" dirty="0" smtClean="0">
                <a:solidFill>
                  <a:srgbClr val="00B050"/>
                </a:solidFill>
              </a:rPr>
              <a:t>helps</a:t>
            </a:r>
            <a:endParaRPr lang="en-US" altLang="zh-CN" u="sng" dirty="0" smtClean="0">
              <a:solidFill>
                <a:srgbClr val="00B050"/>
              </a:solidFill>
            </a:endParaRPr>
          </a:p>
          <a:p>
            <a:pPr lvl="1"/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over-fitted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model.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smtClean="0"/>
              <a:t>dependency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actual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data.</a:t>
            </a:r>
            <a:endParaRPr lang="en-US" altLang="zh-CN" dirty="0" smtClean="0"/>
          </a:p>
          <a:p>
            <a:r>
              <a:rPr lang="en-US" altLang="zh-CN" u="sng" dirty="0" smtClean="0">
                <a:solidFill>
                  <a:srgbClr val="00B050"/>
                </a:solidFill>
              </a:rPr>
              <a:t>Bagging</a:t>
            </a:r>
            <a:r>
              <a:rPr lang="zh-CN" altLang="en-US" u="sng" dirty="0" smtClean="0">
                <a:solidFill>
                  <a:srgbClr val="00B050"/>
                </a:solidFill>
              </a:rPr>
              <a:t> </a:t>
            </a:r>
            <a:r>
              <a:rPr lang="en-US" altLang="zh-CN" u="sng" dirty="0" smtClean="0">
                <a:solidFill>
                  <a:srgbClr val="00B050"/>
                </a:solidFill>
              </a:rPr>
              <a:t>does</a:t>
            </a:r>
            <a:r>
              <a:rPr lang="zh-CN" altLang="en-US" u="sng" dirty="0" smtClean="0">
                <a:solidFill>
                  <a:srgbClr val="00B050"/>
                </a:solidFill>
              </a:rPr>
              <a:t> </a:t>
            </a:r>
            <a:r>
              <a:rPr lang="en-US" altLang="zh-CN" u="sng" dirty="0" smtClean="0">
                <a:solidFill>
                  <a:srgbClr val="00B050"/>
                </a:solidFill>
              </a:rPr>
              <a:t>not</a:t>
            </a:r>
            <a:r>
              <a:rPr lang="zh-CN" altLang="en-US" u="sng" dirty="0" smtClean="0">
                <a:solidFill>
                  <a:srgbClr val="00B050"/>
                </a:solidFill>
              </a:rPr>
              <a:t> </a:t>
            </a:r>
            <a:r>
              <a:rPr lang="en-US" altLang="zh-CN" u="sng" dirty="0" smtClean="0">
                <a:solidFill>
                  <a:srgbClr val="00B050"/>
                </a:solidFill>
              </a:rPr>
              <a:t>help</a:t>
            </a:r>
            <a:r>
              <a:rPr lang="zh-CN" altLang="en-US" u="sng" dirty="0" smtClean="0">
                <a:solidFill>
                  <a:srgbClr val="00B050"/>
                </a:solidFill>
              </a:rPr>
              <a:t> </a:t>
            </a:r>
            <a:r>
              <a:rPr lang="en-US" altLang="zh-CN" u="sng" dirty="0" smtClean="0">
                <a:solidFill>
                  <a:srgbClr val="00B050"/>
                </a:solidFill>
              </a:rPr>
              <a:t>much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smtClean="0"/>
              <a:t>bias.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robust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data.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Forest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An ensemble of decision tree (DT) classi</a:t>
                </a:r>
                <a:r>
                  <a:rPr lang="en-US" altLang="zh-CN" dirty="0" smtClean="0"/>
                  <a:t>fiers</a:t>
                </a:r>
                <a:endParaRPr lang="en-US" dirty="0" smtClean="0"/>
              </a:p>
              <a:p>
                <a:r>
                  <a:rPr lang="en-US" altLang="zh-CN" dirty="0" smtClean="0"/>
                  <a:t>Use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bagging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data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samples</a:t>
                </a:r>
                <a:endParaRPr lang="en-US" altLang="zh-CN" dirty="0" smtClean="0"/>
              </a:p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For</a:t>
                </a:r>
                <a:r>
                  <a:rPr lang="zh-CN" alt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each</a:t>
                </a:r>
                <a:r>
                  <a:rPr lang="zh-CN" alt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bootstrap</a:t>
                </a:r>
                <a:r>
                  <a:rPr lang="zh-CN" alt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sample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derive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decision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tree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 smtClean="0"/>
                  <a:t>each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node,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u</a:t>
                </a:r>
                <a:r>
                  <a:rPr lang="en-US" dirty="0" smtClean="0"/>
                  <a:t>ses </a:t>
                </a:r>
                <a:r>
                  <a:rPr lang="en-US" dirty="0">
                    <a:solidFill>
                      <a:srgbClr val="00B050"/>
                    </a:solidFill>
                  </a:rPr>
                  <a:t>bagging on features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Given </a:t>
                </a:r>
                <a:r>
                  <a:rPr lang="en-US" dirty="0"/>
                  <a:t>a total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features, each </a:t>
                </a:r>
                <a:r>
                  <a:rPr lang="en-US" altLang="zh-CN" dirty="0" smtClean="0"/>
                  <a:t>node</a:t>
                </a:r>
                <a:r>
                  <a:rPr lang="en-US" dirty="0" smtClean="0"/>
                  <a:t> uses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randomly chosen </a:t>
                </a:r>
                <a:r>
                  <a:rPr lang="en-US" dirty="0" smtClean="0"/>
                  <a:t>features</a:t>
                </a:r>
                <a:r>
                  <a:rPr lang="en-US" altLang="zh-CN" dirty="0" smtClean="0"/>
                  <a:t>.</a:t>
                </a:r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Split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node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using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splitting </a:t>
                </a:r>
                <a:r>
                  <a:rPr lang="en-US" dirty="0"/>
                  <a:t>criterion </a:t>
                </a:r>
                <a:endParaRPr lang="en-US" dirty="0" smtClean="0"/>
              </a:p>
              <a:p>
                <a:r>
                  <a:rPr lang="en-US" altLang="zh-CN" dirty="0" smtClean="0"/>
                  <a:t>Each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node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will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split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training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data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differently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leaves</a:t>
                </a:r>
                <a:endParaRPr lang="en-US" altLang="zh-CN" dirty="0" smtClean="0"/>
              </a:p>
              <a:p>
                <a:r>
                  <a:rPr lang="en-US" altLang="zh-CN" dirty="0" smtClean="0"/>
                  <a:t>Prediction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for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test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example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votes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on/averages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predictions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form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all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DTs.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12" b="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Boosting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408430"/>
            <a:ext cx="10754995" cy="4876800"/>
          </a:xfrm>
        </p:spPr>
        <p:txBody>
          <a:bodyPr>
            <a:normAutofit fontScale="80000" lnSpcReduction="20000"/>
          </a:bodyPr>
          <a:lstStyle/>
          <a:p>
            <a:r>
              <a:rPr lang="en-US" altLang="zh-CN" sz="3400" dirty="0" smtClean="0"/>
              <a:t>Basic</a:t>
            </a:r>
            <a:r>
              <a:rPr lang="zh-CN" altLang="en-US" sz="3400" dirty="0" smtClean="0"/>
              <a:t> </a:t>
            </a:r>
            <a:r>
              <a:rPr lang="en-US" altLang="zh-CN" sz="3400" dirty="0" smtClean="0"/>
              <a:t>idea:</a:t>
            </a:r>
            <a:endParaRPr lang="en-US" altLang="zh-CN" sz="3400" dirty="0" smtClean="0"/>
          </a:p>
          <a:p>
            <a:pPr lvl="1"/>
            <a:r>
              <a:rPr lang="en-US" altLang="zh-CN" sz="3100" dirty="0" smtClean="0"/>
              <a:t>Take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a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weak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learning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algorithm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(slightly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better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than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random)</a:t>
            </a:r>
            <a:endParaRPr lang="en-US" altLang="zh-CN" sz="3100" dirty="0" smtClean="0"/>
          </a:p>
          <a:p>
            <a:pPr lvl="1"/>
            <a:r>
              <a:rPr lang="en-US" altLang="zh-CN" sz="3100" u="sng" dirty="0" smtClean="0"/>
              <a:t>Turn</a:t>
            </a:r>
            <a:r>
              <a:rPr lang="zh-CN" altLang="en-US" sz="3100" u="sng" dirty="0" smtClean="0"/>
              <a:t> </a:t>
            </a:r>
            <a:r>
              <a:rPr lang="en-US" altLang="zh-CN" sz="3100" u="sng" dirty="0" smtClean="0"/>
              <a:t>it</a:t>
            </a:r>
            <a:r>
              <a:rPr lang="zh-CN" altLang="en-US" sz="3100" u="sng" dirty="0" smtClean="0"/>
              <a:t> </a:t>
            </a:r>
            <a:r>
              <a:rPr lang="en-US" altLang="zh-CN" sz="3100" u="sng" dirty="0" smtClean="0"/>
              <a:t>into</a:t>
            </a:r>
            <a:r>
              <a:rPr lang="zh-CN" altLang="en-US" sz="3100" u="sng" dirty="0" smtClean="0"/>
              <a:t> </a:t>
            </a:r>
            <a:r>
              <a:rPr lang="en-US" altLang="zh-CN" sz="3100" u="sng" dirty="0" smtClean="0"/>
              <a:t>an</a:t>
            </a:r>
            <a:r>
              <a:rPr lang="zh-CN" altLang="en-US" sz="3100" u="sng" dirty="0" smtClean="0"/>
              <a:t> </a:t>
            </a:r>
            <a:r>
              <a:rPr lang="en-US" altLang="zh-CN" sz="3100" u="sng" dirty="0" smtClean="0"/>
              <a:t>awesome</a:t>
            </a:r>
            <a:r>
              <a:rPr lang="zh-CN" altLang="en-US" sz="3100" u="sng" dirty="0" smtClean="0"/>
              <a:t> </a:t>
            </a:r>
            <a:r>
              <a:rPr lang="en-US" altLang="zh-CN" sz="3100" u="sng" dirty="0" smtClean="0"/>
              <a:t>one</a:t>
            </a:r>
            <a:r>
              <a:rPr lang="zh-CN" altLang="en-US" sz="3100" u="sng" dirty="0" smtClean="0"/>
              <a:t> </a:t>
            </a:r>
            <a:r>
              <a:rPr lang="en-US" altLang="zh-CN" sz="3100" u="sng" dirty="0" smtClean="0"/>
              <a:t>by</a:t>
            </a:r>
            <a:r>
              <a:rPr lang="zh-CN" altLang="en-US" sz="3100" u="sng" dirty="0" smtClean="0"/>
              <a:t> </a:t>
            </a:r>
            <a:r>
              <a:rPr lang="en-US" altLang="zh-CN" sz="3100" u="sng" dirty="0" smtClean="0"/>
              <a:t>making</a:t>
            </a:r>
            <a:r>
              <a:rPr lang="zh-CN" altLang="en-US" sz="3100" u="sng" dirty="0" smtClean="0"/>
              <a:t> </a:t>
            </a:r>
            <a:r>
              <a:rPr lang="en-US" altLang="zh-CN" sz="3100" u="sng" dirty="0" smtClean="0"/>
              <a:t>it</a:t>
            </a:r>
            <a:r>
              <a:rPr lang="zh-CN" altLang="en-US" sz="3100" u="sng" dirty="0" smtClean="0"/>
              <a:t> </a:t>
            </a:r>
            <a:r>
              <a:rPr lang="en-US" altLang="zh-CN" sz="3100" u="sng" dirty="0" smtClean="0"/>
              <a:t>focus</a:t>
            </a:r>
            <a:r>
              <a:rPr lang="zh-CN" altLang="en-US" sz="3100" u="sng" dirty="0" smtClean="0"/>
              <a:t> </a:t>
            </a:r>
            <a:r>
              <a:rPr lang="en-US" altLang="zh-CN" sz="3100" u="sng" dirty="0" smtClean="0"/>
              <a:t>on</a:t>
            </a:r>
            <a:r>
              <a:rPr lang="zh-CN" altLang="en-US" sz="3100" u="sng" dirty="0" smtClean="0"/>
              <a:t> </a:t>
            </a:r>
            <a:r>
              <a:rPr lang="en-US" altLang="zh-CN" sz="3100" u="sng" dirty="0" smtClean="0">
                <a:solidFill>
                  <a:srgbClr val="C00000"/>
                </a:solidFill>
              </a:rPr>
              <a:t>difficult</a:t>
            </a:r>
            <a:r>
              <a:rPr lang="zh-CN" altLang="en-US" sz="3100" u="sng" dirty="0" smtClean="0">
                <a:solidFill>
                  <a:srgbClr val="C00000"/>
                </a:solidFill>
              </a:rPr>
              <a:t> </a:t>
            </a:r>
            <a:r>
              <a:rPr lang="en-US" altLang="zh-CN" sz="3100" u="sng" dirty="0" smtClean="0"/>
              <a:t>samples</a:t>
            </a:r>
            <a:endParaRPr lang="en-US" altLang="zh-CN" sz="3100" dirty="0" smtClean="0"/>
          </a:p>
          <a:p>
            <a:r>
              <a:rPr lang="en-US" altLang="zh-CN" sz="3400" dirty="0" smtClean="0"/>
              <a:t>Most</a:t>
            </a:r>
            <a:r>
              <a:rPr lang="zh-CN" altLang="en-US" sz="3400" dirty="0" smtClean="0"/>
              <a:t> </a:t>
            </a:r>
            <a:r>
              <a:rPr lang="en-US" altLang="zh-CN" sz="3400" dirty="0" smtClean="0"/>
              <a:t>boosting</a:t>
            </a:r>
            <a:r>
              <a:rPr lang="zh-CN" altLang="en-US" sz="3400" dirty="0" smtClean="0"/>
              <a:t> </a:t>
            </a:r>
            <a:r>
              <a:rPr lang="en-US" altLang="zh-CN" sz="3400" dirty="0" smtClean="0"/>
              <a:t>algorithms</a:t>
            </a:r>
            <a:r>
              <a:rPr lang="zh-CN" altLang="en-US" sz="3400" dirty="0" smtClean="0"/>
              <a:t> </a:t>
            </a:r>
            <a:r>
              <a:rPr lang="en-US" altLang="zh-CN" sz="3400" dirty="0" smtClean="0"/>
              <a:t>follows</a:t>
            </a:r>
            <a:r>
              <a:rPr lang="zh-CN" altLang="en-US" sz="3400" dirty="0" smtClean="0"/>
              <a:t> </a:t>
            </a:r>
            <a:r>
              <a:rPr lang="en-US" altLang="zh-CN" sz="3400" dirty="0" smtClean="0"/>
              <a:t>these</a:t>
            </a:r>
            <a:r>
              <a:rPr lang="zh-CN" altLang="en-US" sz="3400" dirty="0" smtClean="0"/>
              <a:t> </a:t>
            </a:r>
            <a:r>
              <a:rPr lang="en-US" altLang="zh-CN" sz="3400" dirty="0" smtClean="0"/>
              <a:t>steps:</a:t>
            </a:r>
            <a:endParaRPr lang="en-US" altLang="zh-CN" sz="34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3100" dirty="0" smtClean="0"/>
              <a:t>Train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a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weak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model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on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some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training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data</a:t>
            </a:r>
            <a:endParaRPr lang="en-US" altLang="zh-CN" sz="31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3100" dirty="0" smtClean="0"/>
              <a:t>Compute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the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error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of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the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model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on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each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training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sample</a:t>
            </a:r>
            <a:endParaRPr lang="en-US" altLang="zh-CN" sz="31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3100" dirty="0" smtClean="0">
                <a:solidFill>
                  <a:srgbClr val="00B050"/>
                </a:solidFill>
              </a:rPr>
              <a:t>Give</a:t>
            </a:r>
            <a:r>
              <a:rPr lang="zh-CN" altLang="en-US" sz="3100" dirty="0" smtClean="0">
                <a:solidFill>
                  <a:srgbClr val="00B050"/>
                </a:solidFill>
              </a:rPr>
              <a:t> </a:t>
            </a:r>
            <a:r>
              <a:rPr lang="en-US" altLang="zh-CN" sz="3100" dirty="0" smtClean="0">
                <a:solidFill>
                  <a:srgbClr val="00B050"/>
                </a:solidFill>
              </a:rPr>
              <a:t>higher</a:t>
            </a:r>
            <a:r>
              <a:rPr lang="zh-CN" altLang="en-US" sz="3100" dirty="0" smtClean="0">
                <a:solidFill>
                  <a:srgbClr val="00B050"/>
                </a:solidFill>
              </a:rPr>
              <a:t> </a:t>
            </a:r>
            <a:r>
              <a:rPr lang="en-US" altLang="zh-CN" sz="3100" dirty="0" smtClean="0">
                <a:solidFill>
                  <a:srgbClr val="00B050"/>
                </a:solidFill>
              </a:rPr>
              <a:t>importance</a:t>
            </a:r>
            <a:r>
              <a:rPr lang="zh-CN" altLang="en-US" sz="3100" dirty="0" smtClean="0">
                <a:solidFill>
                  <a:srgbClr val="00B050"/>
                </a:solidFill>
              </a:rPr>
              <a:t> </a:t>
            </a:r>
            <a:r>
              <a:rPr lang="en-US" altLang="zh-CN" sz="3100" dirty="0" smtClean="0">
                <a:solidFill>
                  <a:srgbClr val="00B050"/>
                </a:solidFill>
              </a:rPr>
              <a:t>to</a:t>
            </a:r>
            <a:r>
              <a:rPr lang="zh-CN" altLang="en-US" sz="3100" dirty="0" smtClean="0">
                <a:solidFill>
                  <a:srgbClr val="00B050"/>
                </a:solidFill>
              </a:rPr>
              <a:t> </a:t>
            </a:r>
            <a:r>
              <a:rPr lang="en-US" altLang="zh-CN" sz="3100" dirty="0" smtClean="0">
                <a:solidFill>
                  <a:srgbClr val="00B050"/>
                </a:solidFill>
              </a:rPr>
              <a:t>examples</a:t>
            </a:r>
            <a:r>
              <a:rPr lang="zh-CN" altLang="en-US" sz="3100" dirty="0" smtClean="0"/>
              <a:t> </a:t>
            </a:r>
            <a:r>
              <a:rPr lang="en-US" altLang="zh-CN" sz="3100" dirty="0" smtClean="0">
                <a:solidFill>
                  <a:srgbClr val="00B050"/>
                </a:solidFill>
              </a:rPr>
              <a:t>on</a:t>
            </a:r>
            <a:r>
              <a:rPr lang="zh-CN" altLang="en-US" sz="3100" dirty="0" smtClean="0">
                <a:solidFill>
                  <a:srgbClr val="00B050"/>
                </a:solidFill>
              </a:rPr>
              <a:t> </a:t>
            </a:r>
            <a:r>
              <a:rPr lang="en-US" altLang="zh-CN" sz="3100" dirty="0" smtClean="0">
                <a:solidFill>
                  <a:srgbClr val="00B050"/>
                </a:solidFill>
              </a:rPr>
              <a:t>which</a:t>
            </a:r>
            <a:r>
              <a:rPr lang="zh-CN" altLang="en-US" sz="3100" dirty="0" smtClean="0">
                <a:solidFill>
                  <a:srgbClr val="00B050"/>
                </a:solidFill>
              </a:rPr>
              <a:t> </a:t>
            </a:r>
            <a:r>
              <a:rPr lang="en-US" altLang="zh-CN" sz="3100" dirty="0" smtClean="0">
                <a:solidFill>
                  <a:srgbClr val="00B050"/>
                </a:solidFill>
              </a:rPr>
              <a:t>the</a:t>
            </a:r>
            <a:r>
              <a:rPr lang="zh-CN" altLang="en-US" sz="3100" dirty="0" smtClean="0">
                <a:solidFill>
                  <a:srgbClr val="00B050"/>
                </a:solidFill>
              </a:rPr>
              <a:t> </a:t>
            </a:r>
            <a:r>
              <a:rPr lang="en-US" altLang="zh-CN" sz="3100" dirty="0" smtClean="0">
                <a:solidFill>
                  <a:srgbClr val="00B050"/>
                </a:solidFill>
              </a:rPr>
              <a:t>model</a:t>
            </a:r>
            <a:r>
              <a:rPr lang="zh-CN" altLang="en-US" sz="3100" dirty="0" smtClean="0">
                <a:solidFill>
                  <a:srgbClr val="00B050"/>
                </a:solidFill>
              </a:rPr>
              <a:t> </a:t>
            </a:r>
            <a:r>
              <a:rPr lang="en-US" altLang="zh-CN" sz="3100" dirty="0" smtClean="0">
                <a:solidFill>
                  <a:srgbClr val="00B050"/>
                </a:solidFill>
              </a:rPr>
              <a:t>made</a:t>
            </a:r>
            <a:r>
              <a:rPr lang="zh-CN" altLang="en-US" sz="3100" dirty="0" smtClean="0">
                <a:solidFill>
                  <a:srgbClr val="00B050"/>
                </a:solidFill>
              </a:rPr>
              <a:t> </a:t>
            </a:r>
            <a:r>
              <a:rPr lang="en-US" altLang="zh-CN" sz="3100" dirty="0" smtClean="0">
                <a:solidFill>
                  <a:srgbClr val="00B050"/>
                </a:solidFill>
              </a:rPr>
              <a:t>mistakes</a:t>
            </a:r>
            <a:endParaRPr lang="en-US" altLang="zh-CN" sz="3100" dirty="0" smtClean="0">
              <a:solidFill>
                <a:srgbClr val="00B05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3100" dirty="0" smtClean="0"/>
              <a:t>Re-train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the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model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using</a:t>
            </a:r>
            <a:r>
              <a:rPr lang="zh-CN" altLang="en-US" sz="3100" dirty="0" smtClean="0"/>
              <a:t> </a:t>
            </a:r>
            <a:r>
              <a:rPr lang="en-US" altLang="zh-CN" sz="3100" u="sng" dirty="0" smtClean="0"/>
              <a:t>“</a:t>
            </a:r>
            <a:r>
              <a:rPr lang="en-US" altLang="zh-CN" sz="3100" u="sng" dirty="0" smtClean="0">
                <a:solidFill>
                  <a:srgbClr val="0070C0"/>
                </a:solidFill>
              </a:rPr>
              <a:t>importance</a:t>
            </a:r>
            <a:r>
              <a:rPr lang="zh-CN" altLang="en-US" sz="3100" u="sng" dirty="0" smtClean="0">
                <a:solidFill>
                  <a:srgbClr val="0070C0"/>
                </a:solidFill>
              </a:rPr>
              <a:t> </a:t>
            </a:r>
            <a:r>
              <a:rPr lang="en-US" altLang="zh-CN" sz="3100" u="sng" dirty="0" smtClean="0">
                <a:solidFill>
                  <a:srgbClr val="0070C0"/>
                </a:solidFill>
              </a:rPr>
              <a:t>weighted</a:t>
            </a:r>
            <a:r>
              <a:rPr lang="en-US" altLang="zh-CN" sz="3100" u="sng" dirty="0" smtClean="0"/>
              <a:t>”</a:t>
            </a:r>
            <a:r>
              <a:rPr lang="zh-CN" altLang="en-US" sz="3100" u="sng" dirty="0" smtClean="0"/>
              <a:t> </a:t>
            </a:r>
            <a:r>
              <a:rPr lang="en-US" altLang="zh-CN" sz="3100" u="sng" dirty="0" smtClean="0"/>
              <a:t>training</a:t>
            </a:r>
            <a:r>
              <a:rPr lang="zh-CN" altLang="en-US" sz="3100" u="sng" dirty="0" smtClean="0"/>
              <a:t> </a:t>
            </a:r>
            <a:r>
              <a:rPr lang="en-US" altLang="zh-CN" sz="3100" u="sng" dirty="0" smtClean="0"/>
              <a:t>examples</a:t>
            </a:r>
            <a:endParaRPr lang="en-US" altLang="zh-CN" sz="3100" u="sng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3100" dirty="0" smtClean="0"/>
              <a:t>Go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back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to</a:t>
            </a:r>
            <a:r>
              <a:rPr lang="zh-CN" altLang="en-US" sz="3100" dirty="0" smtClean="0"/>
              <a:t> </a:t>
            </a:r>
            <a:r>
              <a:rPr lang="en-US" altLang="zh-CN" sz="3100" dirty="0" smtClean="0"/>
              <a:t>step2.</a:t>
            </a:r>
            <a:endParaRPr lang="en-US" altLang="zh-CN" sz="3100" dirty="0" smtClean="0"/>
          </a:p>
          <a:p>
            <a:pPr marL="571500" indent="-514350"/>
            <a:r>
              <a:rPr lang="en-US" sz="3400" dirty="0"/>
              <a:t>Boosting is in fact a family of algorithms since there are many variants. Here, the most famous algorithm, AdaBoost is considered as an example</a:t>
            </a:r>
            <a:r>
              <a:rPr lang="en-US" sz="3400" dirty="0" smtClean="0"/>
              <a:t>.</a:t>
            </a:r>
            <a:endParaRPr lang="en-US" sz="3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AdaBoost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6595" y="1281430"/>
                <a:ext cx="10808970" cy="5440045"/>
              </a:xfrm>
            </p:spPr>
            <p:txBody>
              <a:bodyPr>
                <a:normAutofit/>
              </a:bodyPr>
              <a:lstStyle/>
              <a:p>
                <a:pPr marL="342900" lvl="1" indent="-342900"/>
                <a:r>
                  <a:rPr lang="en-US" sz="2800" dirty="0" smtClean="0"/>
                  <a:t>Denote </a:t>
                </a:r>
                <a:r>
                  <a:rPr lang="en-US" sz="2800" dirty="0"/>
                  <a:t>the distribution of the weights</a:t>
                </a:r>
                <a:r>
                  <a:rPr lang="zh-CN" altLang="en-US" sz="2800" dirty="0"/>
                  <a:t> </a:t>
                </a:r>
                <a:r>
                  <a:rPr lang="en-US" sz="2800" dirty="0"/>
                  <a:t>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𝑡ℎ</m:t>
                        </m:r>
                      </m:sup>
                    </m:sSup>
                  </m:oMath>
                </a14:m>
                <a:r>
                  <a:rPr lang="en-US" sz="2800" dirty="0"/>
                  <a:t> learning round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dirty="0" smtClean="0"/>
                  <a:t>Initialize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equal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weight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to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all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training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example,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.</a:t>
                </a: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From the training data set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 smtClean="0"/>
                  <a:t>,</a:t>
                </a:r>
                <a:r>
                  <a:rPr lang="en-US" dirty="0" smtClean="0"/>
                  <a:t> </a:t>
                </a:r>
                <a:r>
                  <a:rPr lang="en-US" dirty="0"/>
                  <a:t>the algorithm generates a base </a:t>
                </a:r>
                <a:r>
                  <a:rPr lang="en-US" dirty="0" smtClean="0"/>
                  <a:t>learner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calling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base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learning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algorithm.</a:t>
                </a:r>
                <a:endParaRPr lang="en-US" altLang="zh-CN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Then</a:t>
                </a:r>
                <a:r>
                  <a:rPr lang="en-US" dirty="0"/>
                  <a:t>, it uses the training examples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:r>
                  <a:rPr lang="en-US" u="sng" dirty="0"/>
                  <a:t>and the weights of the incorrectly </a:t>
                </a:r>
                <a:r>
                  <a:rPr lang="en-US" u="sng" dirty="0" smtClean="0"/>
                  <a:t>classified</a:t>
                </a:r>
                <a:r>
                  <a:rPr lang="zh-CN" altLang="en-US" u="sng" dirty="0" smtClean="0"/>
                  <a:t> </a:t>
                </a:r>
                <a:r>
                  <a:rPr lang="en-US" u="sng" dirty="0" smtClean="0"/>
                  <a:t>examples</a:t>
                </a:r>
                <a:r>
                  <a:rPr lang="en-US" dirty="0" smtClean="0"/>
                  <a:t> </a:t>
                </a:r>
                <a:r>
                  <a:rPr lang="en-US" dirty="0"/>
                  <a:t>will be </a:t>
                </a:r>
                <a:r>
                  <a:rPr lang="en-US" dirty="0">
                    <a:solidFill>
                      <a:srgbClr val="C00000"/>
                    </a:solidFill>
                  </a:rPr>
                  <a:t>increased</a:t>
                </a:r>
                <a:r>
                  <a:rPr lang="en-US" dirty="0" smtClean="0"/>
                  <a:t>.</a:t>
                </a:r>
                <a:endParaRPr lang="en-US" dirty="0" smtClean="0"/>
              </a:p>
              <a:p>
                <a:pPr marL="971550" lvl="1" indent="-514350">
                  <a:buFont typeface="Wingdings" panose="05000000000000000000" charset="0"/>
                  <a:buChar char=""/>
                </a:pPr>
                <a:r>
                  <a:rPr lang="en-US" altLang="zh-CN" sz="2055" dirty="0" smtClean="0"/>
                  <a:t>Update</a:t>
                </a:r>
                <a:r>
                  <a:rPr lang="zh-CN" altLang="en-US" sz="2055" dirty="0" smtClean="0"/>
                  <a:t> </a:t>
                </a:r>
                <a:r>
                  <a:rPr lang="en-US" altLang="zh-CN" sz="2055" dirty="0" smtClean="0"/>
                  <a:t>weight</a:t>
                </a:r>
                <a:r>
                  <a:rPr lang="zh-CN" altLang="en-US" sz="2055" dirty="0" smtClean="0"/>
                  <a:t> </a:t>
                </a:r>
                <a:r>
                  <a:rPr lang="en-US" altLang="zh-CN" sz="2055" dirty="0" smtClean="0"/>
                  <a:t>distribution</a:t>
                </a:r>
                <a:r>
                  <a:rPr lang="zh-CN" altLang="en-US" sz="2055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5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55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055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55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55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55" dirty="0" smtClean="0"/>
                  <a:t> </a:t>
                </a:r>
                <a:r>
                  <a:rPr lang="en-US" altLang="zh-CN" sz="2055" dirty="0" smtClean="0"/>
                  <a:t>is</a:t>
                </a:r>
                <a:r>
                  <a:rPr lang="zh-CN" altLang="en-US" sz="2055" dirty="0" smtClean="0"/>
                  <a:t> </a:t>
                </a:r>
                <a:r>
                  <a:rPr lang="en-US" altLang="zh-CN" sz="2055" dirty="0" smtClean="0"/>
                  <a:t>generated.</a:t>
                </a:r>
                <a:endParaRPr lang="en-US" altLang="zh-CN" sz="2055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6595" y="1281430"/>
                <a:ext cx="10808970" cy="544004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Soft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Margin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  <p:custDataLst>
                  <p:tags r:id="rId1"/>
                </p:custDataLst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To make the </a:t>
                </a:r>
                <a:r>
                  <a:rPr lang="en-US" altLang="zh-CN" dirty="0"/>
                  <a:t>SVM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</a:t>
                </a:r>
                <a:r>
                  <a:rPr lang="zh-CN" altLang="en-US" dirty="0"/>
                  <a:t> </a:t>
                </a:r>
                <a:r>
                  <a:rPr lang="en-US" dirty="0"/>
                  <a:t>work for non-linearly separable datasets as well</a:t>
                </a:r>
                <a:r>
                  <a:rPr lang="zh-CN" altLang="en-US" dirty="0"/>
                  <a:t> </a:t>
                </a:r>
                <a:r>
                  <a:rPr lang="en-US" dirty="0"/>
                  <a:t>as be less sensitive to outliers</a:t>
                </a:r>
                <a:endParaRPr lang="en-US" dirty="0"/>
              </a:p>
              <a:p>
                <a:pPr lvl="1"/>
                <a:r>
                  <a:rPr lang="en-US" altLang="zh-CN" dirty="0"/>
                  <a:t>allow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error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some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samples</a:t>
                </a:r>
                <a:endParaRPr lang="en-US" altLang="zh-CN" dirty="0"/>
              </a:p>
              <a:p>
                <a:r>
                  <a:rPr lang="en-US" altLang="zh-CN" dirty="0"/>
                  <a:t>Allow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some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violated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constraint: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soft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margin,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not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hard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/>
                  <a:t>margin</a:t>
                </a:r>
                <a:endParaRPr lang="en-US" altLang="zh-CN" dirty="0"/>
              </a:p>
              <a:p>
                <a:r>
                  <a:rPr lang="en-US" altLang="zh-CN" dirty="0"/>
                  <a:t>Target: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find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hyperplane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that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maximize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margin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minimize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number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errors</a:t>
                </a:r>
                <a:endParaRPr lang="en-US" altLang="zh-CN" dirty="0"/>
              </a:p>
            </p:txBody>
          </p:sp>
        </mc:Choice>
        <mc:Fallback>
          <p:sp>
            <p:nvSpPr>
              <p:cNvPr id="6" name="Content Placeholder 5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AdaBoost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5480" y="1143000"/>
                <a:ext cx="10885805" cy="544004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Repeat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procedure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times,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which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called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round</a:t>
                </a:r>
                <a:endParaRPr lang="en-US" altLang="zh-CN" dirty="0"/>
              </a:p>
              <a:p>
                <a:pPr lvl="1"/>
                <a:r>
                  <a:rPr lang="en-US" sz="2400" dirty="0"/>
                  <a:t>final learner </a:t>
                </a:r>
                <a:r>
                  <a:rPr lang="en-US" sz="2400" dirty="0">
                    <a:solidFill>
                      <a:srgbClr val="00B050"/>
                    </a:solidFill>
                  </a:rPr>
                  <a:t>is derived by weighted majority voting of the T  base</a:t>
                </a:r>
                <a:r>
                  <a:rPr lang="zh-CN" alt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</a:rPr>
                  <a:t>learners</a:t>
                </a:r>
                <a:r>
                  <a:rPr lang="en-US" sz="2400" dirty="0"/>
                  <a:t>, </a:t>
                </a:r>
                <a:r>
                  <a:rPr lang="en-US" sz="2400" dirty="0" smtClean="0"/>
                  <a:t>where</a:t>
                </a:r>
                <a:r>
                  <a:rPr lang="zh-CN" altLang="en-US" sz="2400" dirty="0" smtClean="0"/>
                  <a:t> </a:t>
                </a:r>
                <a:r>
                  <a:rPr lang="en-US" sz="2400" dirty="0" smtClean="0"/>
                  <a:t>the </a:t>
                </a:r>
                <a:r>
                  <a:rPr lang="en-US" sz="2400" dirty="0" smtClean="0">
                    <a:solidFill>
                      <a:srgbClr val="00B050"/>
                    </a:solidFill>
                  </a:rPr>
                  <a:t>weights of the learners are determined during the training</a:t>
                </a:r>
                <a:r>
                  <a:rPr lang="en-US" sz="2400" dirty="0" smtClean="0"/>
                  <a:t> process</a:t>
                </a:r>
                <a:endParaRPr lang="en-US" sz="2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</a:t>
                </a:r>
                <a:endParaRPr lang="en-US" sz="2400" dirty="0" smtClean="0"/>
              </a:p>
              <a:p>
                <a:r>
                  <a:rPr lang="en-US" dirty="0" smtClean="0"/>
                  <a:t>In </a:t>
                </a:r>
                <a:r>
                  <a:rPr lang="en-US" dirty="0"/>
                  <a:t>practice, the base learning algorithm may be </a:t>
                </a:r>
                <a:r>
                  <a:rPr lang="en-US" dirty="0" smtClean="0"/>
                  <a:t>a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learning </a:t>
                </a:r>
                <a:r>
                  <a:rPr lang="en-US" dirty="0"/>
                  <a:t>algorithm which can use </a:t>
                </a:r>
                <a:r>
                  <a:rPr lang="en-US" dirty="0">
                    <a:solidFill>
                      <a:srgbClr val="0070C0"/>
                    </a:solidFill>
                  </a:rPr>
                  <a:t>weighted training examples directly</a:t>
                </a:r>
                <a:r>
                  <a:rPr lang="en-US" dirty="0"/>
                  <a:t>; otherwise the weights can be exploited by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sampling</a:t>
                </a:r>
                <a:r>
                  <a:rPr lang="zh-CN" alt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the </a:t>
                </a:r>
                <a:r>
                  <a:rPr lang="en-US" dirty="0">
                    <a:solidFill>
                      <a:srgbClr val="0070C0"/>
                    </a:solidFill>
                  </a:rPr>
                  <a:t>training examples according to the weight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5480" y="1143000"/>
                <a:ext cx="10885805" cy="544004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AdaBoost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265238"/>
            <a:ext cx="7315733" cy="4786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AdaBoost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09800" y="1142842"/>
                <a:ext cx="8229600" cy="5121275"/>
              </a:xfrm>
              <a:ln>
                <a:solidFill>
                  <a:schemeClr val="tx1"/>
                </a:solidFill>
              </a:ln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altLang="zh-CN" sz="2600" b="1" dirty="0" smtClean="0"/>
                  <a:t>Input</a:t>
                </a:r>
                <a:r>
                  <a:rPr lang="en-US" altLang="zh-CN" sz="2600" dirty="0" smtClean="0"/>
                  <a:t>:</a:t>
                </a:r>
                <a:r>
                  <a:rPr lang="en-US" altLang="zh-CN" sz="2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600" i="1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,…,(</m:t>
                    </m:r>
                    <m:sSup>
                      <m:sSup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altLang="zh-CN" sz="26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altLang="zh-CN" sz="2600" i="1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zh-CN" altLang="en-US" sz="2600" dirty="0" smtClean="0"/>
                  <a:t>   </a:t>
                </a:r>
                <a:endParaRPr lang="en-US" altLang="zh-CN" sz="2600" dirty="0" smtClean="0"/>
              </a:p>
              <a:p>
                <a:pPr marL="0" indent="0">
                  <a:buNone/>
                </a:pPr>
                <a:r>
                  <a:rPr lang="zh-CN" altLang="en-US" sz="2600" dirty="0"/>
                  <a:t> </a:t>
                </a:r>
                <a:r>
                  <a:rPr lang="zh-CN" altLang="en-US" sz="2600" dirty="0" smtClean="0"/>
                  <a:t>           </a:t>
                </a:r>
                <a:r>
                  <a:rPr lang="en-US" altLang="zh-CN" sz="2600" dirty="0"/>
                  <a:t>B</a:t>
                </a:r>
                <a:r>
                  <a:rPr lang="en-US" altLang="zh-CN" sz="2600" dirty="0" smtClean="0"/>
                  <a:t>ase</a:t>
                </a:r>
                <a:r>
                  <a:rPr lang="zh-CN" altLang="en-US" sz="2600" dirty="0" smtClean="0"/>
                  <a:t> </a:t>
                </a:r>
                <a:r>
                  <a:rPr lang="en-US" altLang="zh-CN" sz="2600" dirty="0" smtClean="0"/>
                  <a:t>learning</a:t>
                </a:r>
                <a:r>
                  <a:rPr lang="zh-CN" altLang="en-US" sz="2600" dirty="0" smtClean="0"/>
                  <a:t> </a:t>
                </a:r>
                <a:r>
                  <a:rPr lang="en-US" altLang="zh-CN" sz="2600" dirty="0" smtClean="0"/>
                  <a:t>algorithm</a:t>
                </a:r>
                <a:r>
                  <a:rPr lang="zh-CN" altLang="en-US" sz="26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ℒ</m:t>
                    </m:r>
                  </m:oMath>
                </a14:m>
                <a:endParaRPr lang="en-US" altLang="zh-CN" sz="2600" b="0" dirty="0" smtClean="0"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2600" dirty="0" smtClean="0"/>
                  <a:t>            </a:t>
                </a:r>
                <a:r>
                  <a:rPr lang="en-US" altLang="zh-CN" sz="2600" dirty="0" smtClean="0"/>
                  <a:t>Number</a:t>
                </a:r>
                <a:r>
                  <a:rPr lang="zh-CN" altLang="en-US" sz="2600" dirty="0" smtClean="0"/>
                  <a:t> </a:t>
                </a:r>
                <a:r>
                  <a:rPr lang="en-US" altLang="zh-CN" sz="2600" dirty="0" smtClean="0"/>
                  <a:t>of</a:t>
                </a:r>
                <a:r>
                  <a:rPr lang="zh-CN" altLang="en-US" sz="2600" dirty="0" smtClean="0"/>
                  <a:t> </a:t>
                </a:r>
                <a:r>
                  <a:rPr lang="en-US" altLang="zh-CN" sz="2600" dirty="0" smtClean="0"/>
                  <a:t>learning</a:t>
                </a:r>
                <a:r>
                  <a:rPr lang="zh-CN" altLang="en-US" sz="2600" dirty="0" smtClean="0"/>
                  <a:t> </a:t>
                </a:r>
                <a:r>
                  <a:rPr lang="en-US" altLang="zh-CN" sz="2600" dirty="0" smtClean="0"/>
                  <a:t>rounds</a:t>
                </a:r>
                <a:r>
                  <a:rPr lang="zh-CN" altLang="en-US" sz="26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altLang="zh-CN" sz="2600" b="1" dirty="0" smtClean="0"/>
                  <a:t>Process</a:t>
                </a:r>
                <a:r>
                  <a:rPr lang="en-US" altLang="zh-CN" sz="2600" dirty="0" smtClean="0"/>
                  <a:t>:</a:t>
                </a:r>
                <a:endParaRPr lang="en-US" altLang="zh-CN" sz="2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600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600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altLang="zh-CN" sz="2600" b="0" i="0" smtClean="0"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US" altLang="zh-CN" sz="2600" dirty="0" smtClean="0"/>
              </a:p>
              <a:p>
                <a:pPr marL="0" indent="0">
                  <a:buNone/>
                </a:pPr>
                <a:r>
                  <a:rPr lang="en-US" altLang="zh-CN" sz="2600" dirty="0" smtClean="0"/>
                  <a:t>for</a:t>
                </a:r>
                <a:r>
                  <a:rPr lang="zh-CN" altLang="en-US" sz="26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600" dirty="0" smtClean="0"/>
                  <a:t>:</a:t>
                </a:r>
                <a:endParaRPr lang="en-US" altLang="zh-CN" sz="2600" dirty="0" smtClean="0"/>
              </a:p>
              <a:p>
                <a:pPr marL="0" indent="0">
                  <a:buNone/>
                </a:pPr>
                <a:r>
                  <a:rPr lang="en-US" altLang="zh-CN" sz="26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6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ℒ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sz="26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altLang="zh-CN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600" dirty="0"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𝕀</m:t>
                    </m:r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ℎ</m:t>
                            </m:r>
                          </m:e>
                          <m:sub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zh-CN" altLang="en-US" sz="2600" dirty="0" smtClean="0"/>
                  <a:t> </a:t>
                </a:r>
                <a:r>
                  <a:rPr lang="en-US" altLang="zh-CN" sz="2600" dirty="0" smtClean="0"/>
                  <a:t>#</a:t>
                </a:r>
                <a:r>
                  <a:rPr lang="zh-CN" altLang="en-US" sz="2600" dirty="0" smtClean="0"/>
                  <a:t> </a:t>
                </a:r>
                <a:r>
                  <a:rPr lang="en-US" altLang="zh-CN" sz="2600" dirty="0" smtClean="0"/>
                  <a:t>compute</a:t>
                </a:r>
                <a:r>
                  <a:rPr lang="zh-CN" altLang="en-US" sz="2600" dirty="0"/>
                  <a:t> </a:t>
                </a:r>
                <a:r>
                  <a:rPr lang="en-US" altLang="zh-CN" sz="2600" dirty="0" smtClean="0"/>
                  <a:t>weighted</a:t>
                </a:r>
                <a:r>
                  <a:rPr lang="zh-CN" altLang="en-US" sz="2600" dirty="0" smtClean="0"/>
                  <a:t> </a:t>
                </a:r>
                <a:r>
                  <a:rPr lang="en-US" altLang="zh-CN" sz="2600" dirty="0" smtClean="0"/>
                  <a:t>errors</a:t>
                </a:r>
                <a:endParaRPr lang="en-US" altLang="zh-CN" sz="2600" dirty="0" smtClean="0"/>
              </a:p>
              <a:p>
                <a:pPr marL="0" indent="0">
                  <a:buNone/>
                </a:pPr>
                <a:r>
                  <a:rPr lang="en-US" altLang="zh-CN" sz="26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zh-CN" alt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6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sz="2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altLang="zh-CN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altLang="zh-CN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sz="2600" dirty="0" smtClean="0"/>
                  <a:t> </a:t>
                </a:r>
                <a:r>
                  <a:rPr lang="zh-CN" altLang="en-US" sz="2600" dirty="0"/>
                  <a:t> </a:t>
                </a:r>
                <a:r>
                  <a:rPr lang="en-US" altLang="zh-CN" sz="2600" dirty="0" smtClean="0"/>
                  <a:t>#</a:t>
                </a:r>
                <a:r>
                  <a:rPr lang="zh-CN" altLang="en-US" sz="2600" dirty="0" smtClean="0"/>
                  <a:t> </a:t>
                </a:r>
                <a:r>
                  <a:rPr lang="en-US" altLang="zh-CN" sz="2600" dirty="0" smtClean="0"/>
                  <a:t>set</a:t>
                </a:r>
                <a:r>
                  <a:rPr lang="zh-CN" altLang="en-US" sz="2600" dirty="0" smtClean="0"/>
                  <a:t> </a:t>
                </a:r>
                <a:r>
                  <a:rPr lang="en-US" altLang="zh-CN" sz="2600" dirty="0" smtClean="0"/>
                  <a:t>importance</a:t>
                </a:r>
                <a:r>
                  <a:rPr lang="zh-CN" altLang="en-US" sz="2600" dirty="0" smtClean="0"/>
                  <a:t> </a:t>
                </a:r>
                <a:r>
                  <a:rPr lang="en-US" altLang="zh-CN" sz="2600" dirty="0" smtClean="0"/>
                  <a:t>of</a:t>
                </a:r>
                <a:r>
                  <a:rPr lang="zh-CN" altLang="en-US" sz="2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 smtClean="0"/>
              </a:p>
              <a:p>
                <a:pPr marL="0" indent="0">
                  <a:buNone/>
                </a:pPr>
                <a:r>
                  <a:rPr lang="zh-CN" altLang="en-US" sz="2600" dirty="0"/>
                  <a:t> </a:t>
                </a:r>
                <a:r>
                  <a:rPr lang="zh-CN" altLang="en-US" sz="2600" dirty="0" smtClean="0"/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6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CN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∙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zh-CN" altLang="en-US" sz="2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6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sz="2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zh-CN" alt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altLang="zh-CN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ℎ</m:t>
                                </m:r>
                              </m:e>
                              <m:sub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func>
                              <m:funcPr>
                                <m:ctrlPr>
                                  <a:rPr lang="zh-CN" alt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sz="2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zh-CN" altLang="en-US" sz="2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ℎ</m:t>
                                </m:r>
                              </m:e>
                              <m:sub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600" b="0" dirty="0" smtClean="0"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endParaRPr lang="en-US" altLang="zh-CN" sz="2600" b="0" dirty="0" smtClean="0"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600" b="0" dirty="0" smtClean="0">
                    <a:ea typeface="Cambria Math" panose="02040503050406030204" pitchFamily="18" charset="0"/>
                    <a:cs typeface="Cambria Math" panose="02040503050406030204" pitchFamily="18" charset="0"/>
                  </a:rPr>
                  <a:t>#</a:t>
                </a:r>
                <a:r>
                  <a:rPr lang="zh-CN" altLang="en-US" sz="2600" b="0" dirty="0" smtClean="0"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altLang="zh-CN" sz="2600" b="0" dirty="0" smtClean="0">
                    <a:ea typeface="Cambria Math" panose="02040503050406030204" pitchFamily="18" charset="0"/>
                    <a:cs typeface="Cambria Math" panose="02040503050406030204" pitchFamily="18" charset="0"/>
                  </a:rPr>
                  <a:t>update</a:t>
                </a:r>
                <a:r>
                  <a:rPr lang="zh-CN" altLang="en-US" sz="2600" b="0" dirty="0" smtClean="0"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altLang="zh-CN" sz="2600" b="0" dirty="0" smtClean="0">
                    <a:ea typeface="Cambria Math" panose="02040503050406030204" pitchFamily="18" charset="0"/>
                    <a:cs typeface="Cambria Math" panose="02040503050406030204" pitchFamily="18" charset="0"/>
                  </a:rPr>
                  <a:t>distribution</a:t>
                </a:r>
                <a:endParaRPr lang="en-US" altLang="zh-CN" sz="2600" b="0" dirty="0" smtClean="0"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600" dirty="0">
                    <a:ea typeface="Cambria Math" panose="02040503050406030204" pitchFamily="18" charset="0"/>
                    <a:cs typeface="Cambria Math" panose="02040503050406030204" pitchFamily="18" charset="0"/>
                  </a:rPr>
                  <a:t>#</a:t>
                </a:r>
                <a:r>
                  <a:rPr lang="zh-CN" altLang="en-US" sz="2600" b="0" dirty="0" smtClean="0"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600" b="0" dirty="0" smtClean="0"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altLang="zh-CN" sz="2600" b="0" dirty="0" smtClean="0">
                    <a:ea typeface="Cambria Math" panose="02040503050406030204" pitchFamily="18" charset="0"/>
                    <a:cs typeface="Cambria Math" panose="02040503050406030204" pitchFamily="18" charset="0"/>
                  </a:rPr>
                  <a:t>is</a:t>
                </a:r>
                <a:r>
                  <a:rPr lang="zh-CN" altLang="en-US" sz="2600" b="0" dirty="0" smtClean="0"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altLang="zh-CN" sz="2600" b="0" dirty="0" smtClean="0">
                    <a:ea typeface="Cambria Math" panose="02040503050406030204" pitchFamily="18" charset="0"/>
                    <a:cs typeface="Cambria Math" panose="02040503050406030204" pitchFamily="18" charset="0"/>
                  </a:rPr>
                  <a:t>normalization</a:t>
                </a:r>
                <a:r>
                  <a:rPr lang="zh-CN" altLang="en-US" sz="2600" b="0" dirty="0" smtClean="0"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altLang="zh-CN" sz="2600" b="0" dirty="0" smtClean="0">
                    <a:ea typeface="Cambria Math" panose="02040503050406030204" pitchFamily="18" charset="0"/>
                    <a:cs typeface="Cambria Math" panose="02040503050406030204" pitchFamily="18" charset="0"/>
                  </a:rPr>
                  <a:t>factor</a:t>
                </a:r>
                <a:r>
                  <a:rPr lang="zh-CN" altLang="en-US" sz="2600" b="0" dirty="0" smtClean="0"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altLang="zh-CN" sz="2600" dirty="0" smtClean="0">
                    <a:ea typeface="Cambria Math" panose="02040503050406030204" pitchFamily="18" charset="0"/>
                    <a:cs typeface="Cambria Math" panose="02040503050406030204" pitchFamily="18" charset="0"/>
                  </a:rPr>
                  <a:t>which</a:t>
                </a:r>
                <a:r>
                  <a:rPr lang="zh-CN" altLang="en-US" sz="2600" dirty="0" smtClean="0"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altLang="zh-CN" sz="2600" dirty="0" smtClean="0">
                    <a:ea typeface="Cambria Math" panose="02040503050406030204" pitchFamily="18" charset="0"/>
                    <a:cs typeface="Cambria Math" panose="02040503050406030204" pitchFamily="18" charset="0"/>
                  </a:rPr>
                  <a:t>enables</a:t>
                </a:r>
                <a:r>
                  <a:rPr lang="zh-CN" altLang="en-US" sz="2600" dirty="0" smtClean="0"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600" b="0" dirty="0" smtClean="0"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altLang="zh-CN" sz="2600" b="0" dirty="0" smtClean="0">
                    <a:ea typeface="Cambria Math" panose="02040503050406030204" pitchFamily="18" charset="0"/>
                    <a:cs typeface="Cambria Math" panose="02040503050406030204" pitchFamily="18" charset="0"/>
                  </a:rPr>
                  <a:t>to</a:t>
                </a:r>
                <a:r>
                  <a:rPr lang="zh-CN" altLang="en-US" sz="2600" b="0" dirty="0" smtClean="0"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altLang="zh-CN" sz="2600" b="0" dirty="0" smtClean="0">
                    <a:ea typeface="Cambria Math" panose="02040503050406030204" pitchFamily="18" charset="0"/>
                    <a:cs typeface="Cambria Math" panose="02040503050406030204" pitchFamily="18" charset="0"/>
                  </a:rPr>
                  <a:t>be</a:t>
                </a:r>
                <a:r>
                  <a:rPr lang="zh-CN" altLang="en-US" sz="2600" b="0" dirty="0" smtClean="0"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altLang="zh-CN" sz="2600" b="0" dirty="0" smtClean="0">
                    <a:ea typeface="Cambria Math" panose="02040503050406030204" pitchFamily="18" charset="0"/>
                    <a:cs typeface="Cambria Math" panose="02040503050406030204" pitchFamily="18" charset="0"/>
                  </a:rPr>
                  <a:t>a</a:t>
                </a:r>
                <a:r>
                  <a:rPr lang="zh-CN" altLang="en-US" sz="2600" b="0" dirty="0" smtClean="0"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altLang="zh-CN" sz="2600" b="0" dirty="0" smtClean="0">
                    <a:ea typeface="Cambria Math" panose="02040503050406030204" pitchFamily="18" charset="0"/>
                    <a:cs typeface="Cambria Math" panose="02040503050406030204" pitchFamily="18" charset="0"/>
                  </a:rPr>
                  <a:t>distribution</a:t>
                </a:r>
                <a:endParaRPr lang="en-US" altLang="zh-CN" sz="2600" b="0" dirty="0" smtClean="0"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2600" b="1" dirty="0" smtClean="0"/>
              </a:p>
              <a:p>
                <a:pPr marL="0" indent="0">
                  <a:buNone/>
                </a:pPr>
                <a:r>
                  <a:rPr lang="en-US" altLang="zh-CN" sz="2600" b="1" dirty="0" smtClean="0"/>
                  <a:t>Output</a:t>
                </a:r>
                <a:r>
                  <a:rPr lang="en-US" altLang="zh-CN" sz="2600" dirty="0" smtClean="0"/>
                  <a:t>:</a:t>
                </a:r>
                <a:r>
                  <a:rPr lang="zh-CN" altLang="en-US" sz="26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en-US" sz="24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>
          <p:sp>
            <p:nvSpPr>
              <p:cNvPr id="6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9800" y="1142842"/>
                <a:ext cx="8229600" cy="5121275"/>
              </a:xfrm>
              <a:blipFill rotWithShape="1">
                <a:blip r:embed="rId1"/>
                <a:stretch>
                  <a:fillRect l="-77" t="-133" r="-77" b="-1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AdaBoost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304643"/>
            <a:ext cx="8839200" cy="136235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Consider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binary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10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examples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lvl="1"/>
            <a:endParaRPr lang="en-US" sz="2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3886276" y="2103535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4355"/>
                    <a:gridCol w="553720"/>
                    <a:gridCol w="554355"/>
                    <a:gridCol w="554355"/>
                    <a:gridCol w="554355"/>
                    <a:gridCol w="553720"/>
                    <a:gridCol w="554355"/>
                    <a:gridCol w="554355"/>
                    <a:gridCol w="554355"/>
                    <a:gridCol w="553720"/>
                    <a:gridCol w="554355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ID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3886276" y="2103535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4355"/>
                    <a:gridCol w="553720"/>
                    <a:gridCol w="554355"/>
                    <a:gridCol w="554355"/>
                    <a:gridCol w="554355"/>
                    <a:gridCol w="553720"/>
                    <a:gridCol w="554355"/>
                    <a:gridCol w="554355"/>
                    <a:gridCol w="554355"/>
                    <a:gridCol w="553720"/>
                    <a:gridCol w="554355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ID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12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12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pSp>
        <p:nvGrpSpPr>
          <p:cNvPr id="27" name="Group 26"/>
          <p:cNvGrpSpPr/>
          <p:nvPr/>
        </p:nvGrpSpPr>
        <p:grpSpPr>
          <a:xfrm>
            <a:off x="4267198" y="3429892"/>
            <a:ext cx="6096002" cy="381000"/>
            <a:chOff x="1330134" y="3695700"/>
            <a:chExt cx="6096002" cy="3810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330134" y="3910853"/>
              <a:ext cx="6096002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Multiply 8"/>
            <p:cNvSpPr/>
            <p:nvPr/>
          </p:nvSpPr>
          <p:spPr>
            <a:xfrm>
              <a:off x="1600200" y="3695700"/>
              <a:ext cx="381000" cy="381000"/>
            </a:xfrm>
            <a:prstGeom prst="mathMultiply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1981200" y="3695700"/>
              <a:ext cx="381000" cy="381000"/>
            </a:xfrm>
            <a:prstGeom prst="mathMultiply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2400299" y="3695700"/>
              <a:ext cx="381000" cy="381000"/>
            </a:xfrm>
            <a:prstGeom prst="mathMultiply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4180917" y="3695700"/>
              <a:ext cx="381000" cy="381000"/>
            </a:xfrm>
            <a:prstGeom prst="mathMultiply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4594415" y="3695700"/>
              <a:ext cx="381000" cy="381000"/>
            </a:xfrm>
            <a:prstGeom prst="mathMultiply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lus 13"/>
            <p:cNvSpPr/>
            <p:nvPr/>
          </p:nvSpPr>
          <p:spPr>
            <a:xfrm>
              <a:off x="2884392" y="3713854"/>
              <a:ext cx="304800" cy="344691"/>
            </a:xfrm>
            <a:prstGeom prst="mathPlus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Plus 14"/>
            <p:cNvSpPr/>
            <p:nvPr/>
          </p:nvSpPr>
          <p:spPr>
            <a:xfrm>
              <a:off x="3305733" y="3713853"/>
              <a:ext cx="304800" cy="344691"/>
            </a:xfrm>
            <a:prstGeom prst="mathPlus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lus 15"/>
            <p:cNvSpPr/>
            <p:nvPr/>
          </p:nvSpPr>
          <p:spPr>
            <a:xfrm>
              <a:off x="3751727" y="3713851"/>
              <a:ext cx="304800" cy="344691"/>
            </a:xfrm>
            <a:prstGeom prst="mathPlus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lus 16"/>
            <p:cNvSpPr/>
            <p:nvPr/>
          </p:nvSpPr>
          <p:spPr>
            <a:xfrm>
              <a:off x="5520580" y="3729768"/>
              <a:ext cx="304800" cy="344691"/>
            </a:xfrm>
            <a:prstGeom prst="mathPlus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5007913" y="3695700"/>
              <a:ext cx="381000" cy="381000"/>
            </a:xfrm>
            <a:prstGeom prst="mathMultiply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/>
              <p:cNvSpPr/>
              <p:nvPr/>
            </p:nvSpPr>
            <p:spPr>
              <a:xfrm>
                <a:off x="1880910" y="3989733"/>
                <a:ext cx="8029013" cy="1938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Each </a:t>
                </a:r>
                <a:r>
                  <a:rPr lang="en-US" sz="24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of our weak </a:t>
                </a:r>
                <a:r>
                  <a:rPr lang="en-US" altLang="zh-CN" sz="24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classifiers</a:t>
                </a:r>
                <a:r>
                  <a:rPr lang="zh-CN" altLang="en-US" sz="24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sz="24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will be an </a:t>
                </a:r>
                <a:r>
                  <a:rPr lang="en-US" altLang="zh-CN" sz="24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x-</a:t>
                </a:r>
                <a:r>
                  <a:rPr lang="en-US" sz="24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axis</a:t>
                </a:r>
                <a:r>
                  <a:rPr lang="zh-CN" altLang="en-US" sz="24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sz="24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parallel linear </a:t>
                </a:r>
                <a:r>
                  <a:rPr 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classier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(decision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stump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or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one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level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decision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tree).</a:t>
                </a:r>
                <a:endParaRPr lang="en-US" altLang="zh-CN" sz="2400" dirty="0" smtClean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Initial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setting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of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weight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distribution:</a:t>
                </a:r>
                <a:endParaRPr lang="en-US" altLang="zh-CN" sz="2400" dirty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910" y="3989733"/>
                <a:ext cx="8029013" cy="1938020"/>
              </a:xfrm>
              <a:prstGeom prst="rect">
                <a:avLst/>
              </a:prstGeom>
              <a:blipFill rotWithShape="1">
                <a:blip r:embed="rId2"/>
                <a:stretch>
                  <a:fillRect t="-1" r="1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1353671" y="3152455"/>
                <a:ext cx="9296400" cy="4066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1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Round</a:t>
                </a:r>
                <a:r>
                  <a:rPr lang="zh-CN" altLang="en-US" sz="2400" b="1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b="1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1</a:t>
                </a:r>
                <a:r>
                  <a:rPr lang="en-US" altLang="zh-CN" sz="24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:</a:t>
                </a:r>
                <a:r>
                  <a:rPr lang="zh-CN" altLang="en-US" sz="24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classifier</a:t>
                </a:r>
                <a:r>
                  <a:rPr lang="zh-CN" altLang="en-US" sz="24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Error</a:t>
                </a:r>
                <a:r>
                  <a:rPr lang="en-US" altLang="zh-CN" sz="22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sz="2200" dirty="0"/>
                  <a:t> </a:t>
                </a:r>
                <a:endParaRPr lang="en-US" altLang="zh-CN" sz="220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Importance:</a:t>
                </a:r>
                <a:r>
                  <a:rPr lang="zh-CN" altLang="en-US" sz="22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libri" panose="020F0702030404030204" pitchFamily="34" charset="0"/>
                            <a:cs typeface="Calibri" panose="020F0702030404030204" pitchFamily="34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libri" panose="020F0702030404030204" pitchFamily="34" charset="0"/>
                            <a:cs typeface="Calibri" panose="020F07020304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libri" panose="020F0702030404030204" pitchFamily="34" charset="0"/>
                            <a:cs typeface="Calibri" panose="020F07020304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Calibri" panose="020F0702030404030204" pitchFamily="34" charset="0"/>
                        <a:cs typeface="Calibri" panose="020F07020304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sz="22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=</a:t>
                </a:r>
                <a:r>
                  <a:rPr lang="en-US" altLang="zh-CN" sz="22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0.4236</a:t>
                </a:r>
                <a:endParaRPr lang="en-US" altLang="zh-CN" sz="2200" dirty="0" smtClean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altLang="zh-CN" sz="22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Update</a:t>
                </a:r>
                <a:r>
                  <a:rPr lang="zh-CN" altLang="en-US" sz="22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2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weight</a:t>
                </a:r>
                <a:r>
                  <a:rPr lang="zh-CN" altLang="en-US" sz="22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2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distribution:</a:t>
                </a:r>
                <a:endParaRPr lang="en-US" altLang="zh-CN" sz="2200" dirty="0" smtClean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zh-CN" altLang="en-US" sz="2200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zh-CN" alt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4236</m:t>
                            </m:r>
                          </m:e>
                        </m:d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0715</m:t>
                        </m:r>
                      </m:e>
                    </m:func>
                    <m:r>
                      <a:rPr lang="zh-CN" altLang="en-US" sz="22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altLang="zh-CN" sz="2200" b="0" dirty="0" smtClean="0">
                  <a:latin typeface="Calibri" panose="020F0702030404030204" pitchFamily="34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zh-CN" altLang="en-US" sz="2200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4236</m:t>
                            </m:r>
                          </m:e>
                        </m:d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1666</m:t>
                        </m:r>
                      </m:e>
                    </m:func>
                    <m:r>
                      <a:rPr lang="zh-CN" altLang="en-US" sz="2200" i="1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altLang="zh-CN" sz="2200" b="0" dirty="0" smtClean="0">
                  <a:latin typeface="Calibri" panose="020F0702030404030204" pitchFamily="34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lang="en-US" altLang="zh-CN" sz="2400" b="0" dirty="0" smtClean="0">
                  <a:latin typeface="Calibri" panose="020F0702030404030204" pitchFamily="34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lang="en-US" altLang="zh-CN" sz="2400" dirty="0" smtClean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endParaRPr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671" y="3152455"/>
                <a:ext cx="9296400" cy="4066540"/>
              </a:xfrm>
              <a:prstGeom prst="rect">
                <a:avLst/>
              </a:prstGeom>
              <a:blipFill rotWithShape="1">
                <a:blip r:embed="rId1"/>
                <a:stretch>
                  <a:fillRect l="-5" t="-8" r="5" b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AdaBoost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2850780" y="1449014"/>
              <a:ext cx="6096000" cy="11588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4355"/>
                    <a:gridCol w="553720"/>
                    <a:gridCol w="554355"/>
                    <a:gridCol w="554355"/>
                    <a:gridCol w="554355"/>
                    <a:gridCol w="553720"/>
                    <a:gridCol w="554355"/>
                    <a:gridCol w="554355"/>
                    <a:gridCol w="554355"/>
                    <a:gridCol w="553720"/>
                    <a:gridCol w="554355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ID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27355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2850780" y="1449014"/>
              <a:ext cx="6096000" cy="11588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4355"/>
                    <a:gridCol w="553720"/>
                    <a:gridCol w="554355"/>
                    <a:gridCol w="554355"/>
                    <a:gridCol w="554355"/>
                    <a:gridCol w="553720"/>
                    <a:gridCol w="554355"/>
                    <a:gridCol w="554355"/>
                    <a:gridCol w="554355"/>
                    <a:gridCol w="553720"/>
                    <a:gridCol w="554355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ID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273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12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pSp>
        <p:nvGrpSpPr>
          <p:cNvPr id="27" name="Group 26"/>
          <p:cNvGrpSpPr/>
          <p:nvPr/>
        </p:nvGrpSpPr>
        <p:grpSpPr>
          <a:xfrm>
            <a:off x="3047998" y="2923855"/>
            <a:ext cx="6096002" cy="381000"/>
            <a:chOff x="1330134" y="3695700"/>
            <a:chExt cx="6096002" cy="3810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330134" y="3910853"/>
              <a:ext cx="6096002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Multiply 8"/>
            <p:cNvSpPr/>
            <p:nvPr/>
          </p:nvSpPr>
          <p:spPr>
            <a:xfrm>
              <a:off x="1600200" y="3695700"/>
              <a:ext cx="381000" cy="381000"/>
            </a:xfrm>
            <a:prstGeom prst="mathMultiply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1981200" y="3695700"/>
              <a:ext cx="381000" cy="381000"/>
            </a:xfrm>
            <a:prstGeom prst="mathMultiply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2400299" y="3695700"/>
              <a:ext cx="381000" cy="381000"/>
            </a:xfrm>
            <a:prstGeom prst="mathMultiply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4180917" y="3695700"/>
              <a:ext cx="381000" cy="381000"/>
            </a:xfrm>
            <a:prstGeom prst="mathMultiply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4594415" y="3695700"/>
              <a:ext cx="381000" cy="381000"/>
            </a:xfrm>
            <a:prstGeom prst="mathMultiply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lus 13"/>
            <p:cNvSpPr/>
            <p:nvPr/>
          </p:nvSpPr>
          <p:spPr>
            <a:xfrm>
              <a:off x="2884392" y="3713854"/>
              <a:ext cx="304800" cy="344691"/>
            </a:xfrm>
            <a:prstGeom prst="mathPlus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Plus 14"/>
            <p:cNvSpPr/>
            <p:nvPr/>
          </p:nvSpPr>
          <p:spPr>
            <a:xfrm>
              <a:off x="3305733" y="3713853"/>
              <a:ext cx="304800" cy="344691"/>
            </a:xfrm>
            <a:prstGeom prst="mathPlus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lus 15"/>
            <p:cNvSpPr/>
            <p:nvPr/>
          </p:nvSpPr>
          <p:spPr>
            <a:xfrm>
              <a:off x="3751727" y="3713851"/>
              <a:ext cx="304800" cy="344691"/>
            </a:xfrm>
            <a:prstGeom prst="mathPlus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lus 16"/>
            <p:cNvSpPr/>
            <p:nvPr/>
          </p:nvSpPr>
          <p:spPr>
            <a:xfrm>
              <a:off x="5520580" y="3729768"/>
              <a:ext cx="304800" cy="344691"/>
            </a:xfrm>
            <a:prstGeom prst="mathPlus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5007913" y="3695700"/>
              <a:ext cx="381000" cy="381000"/>
            </a:xfrm>
            <a:prstGeom prst="mathMultiply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1635641" y="3156268"/>
                <a:ext cx="8910083" cy="35464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1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Round</a:t>
                </a:r>
                <a:r>
                  <a:rPr lang="zh-CN" altLang="en-US" sz="2400" b="1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b="1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2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: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endParaRPr lang="en-US" altLang="zh-CN" sz="2400" dirty="0" smtClean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0715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0715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0715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0715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0715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0715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1666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1666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1666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0715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000" dirty="0" smtClean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classifier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Error</a:t>
                </a:r>
                <a:r>
                  <a:rPr lang="en-US" altLang="zh-CN" sz="20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0715</m:t>
                    </m:r>
                    <m:r>
                      <a:rPr lang="zh-CN" alt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2145</m:t>
                    </m:r>
                  </m:oMath>
                </a14:m>
                <a:endParaRPr lang="en-US" altLang="zh-CN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Importance:</a:t>
                </a:r>
                <a:r>
                  <a:rPr lang="zh-CN" altLang="en-US" sz="20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libri" panose="020F0702030404030204" pitchFamily="34" charset="0"/>
                            <a:cs typeface="Calibri" panose="020F070203040403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libri" panose="020F0702030404030204" pitchFamily="34" charset="0"/>
                            <a:cs typeface="Calibri" panose="020F07020304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libri" panose="020F0702030404030204" pitchFamily="34" charset="0"/>
                            <a:cs typeface="Calibri" panose="020F07020304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libri" panose="020F0702030404030204" pitchFamily="34" charset="0"/>
                        <a:cs typeface="Calibri" panose="020F07020304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sz="20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=0.649</a:t>
                </a:r>
                <a:endParaRPr lang="en-US" altLang="zh-CN" sz="2000" dirty="0" smtClean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Update</a:t>
                </a:r>
                <a:r>
                  <a:rPr lang="zh-CN" altLang="en-US" sz="20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0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weight</a:t>
                </a:r>
                <a:r>
                  <a:rPr lang="zh-CN" altLang="en-US" sz="20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0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distribution:</a:t>
                </a:r>
                <a:endParaRPr lang="en-US" altLang="zh-CN" sz="2000" dirty="0" smtClean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045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045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045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167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167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167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106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106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106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045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000" dirty="0" smtClean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endParaRPr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641" y="3156268"/>
                <a:ext cx="8910083" cy="3546475"/>
              </a:xfrm>
              <a:prstGeom prst="rect">
                <a:avLst/>
              </a:prstGeom>
              <a:blipFill rotWithShape="1">
                <a:blip r:embed="rId1"/>
                <a:stretch>
                  <a:fillRect l="-6" t="-9" r="3" b="-35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AdaBoost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2590800" y="1335770"/>
              <a:ext cx="6742430" cy="11781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000"/>
                    <a:gridCol w="595630"/>
                    <a:gridCol w="481330"/>
                    <a:gridCol w="612775"/>
                    <a:gridCol w="612775"/>
                    <a:gridCol w="613410"/>
                    <a:gridCol w="612775"/>
                    <a:gridCol w="612775"/>
                    <a:gridCol w="613410"/>
                    <a:gridCol w="612775"/>
                    <a:gridCol w="612775"/>
                  </a:tblGrid>
                  <a:tr h="392713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ID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2713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2713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2590800" y="1335770"/>
              <a:ext cx="6742430" cy="11781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000"/>
                    <a:gridCol w="595630"/>
                    <a:gridCol w="481330"/>
                    <a:gridCol w="612775"/>
                    <a:gridCol w="612775"/>
                    <a:gridCol w="613410"/>
                    <a:gridCol w="612775"/>
                    <a:gridCol w="612775"/>
                    <a:gridCol w="613410"/>
                    <a:gridCol w="612775"/>
                    <a:gridCol w="612775"/>
                  </a:tblGrid>
                  <a:tr h="392713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ID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12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12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pSp>
        <p:nvGrpSpPr>
          <p:cNvPr id="27" name="Group 26"/>
          <p:cNvGrpSpPr/>
          <p:nvPr/>
        </p:nvGrpSpPr>
        <p:grpSpPr>
          <a:xfrm>
            <a:off x="3042682" y="2680440"/>
            <a:ext cx="6096002" cy="500103"/>
            <a:chOff x="1330134" y="3576597"/>
            <a:chExt cx="6096002" cy="500103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330134" y="3910853"/>
              <a:ext cx="6096002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Multiply 8"/>
            <p:cNvSpPr/>
            <p:nvPr/>
          </p:nvSpPr>
          <p:spPr>
            <a:xfrm>
              <a:off x="1600200" y="3695700"/>
              <a:ext cx="381000" cy="381000"/>
            </a:xfrm>
            <a:prstGeom prst="mathMultiply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1981200" y="3695700"/>
              <a:ext cx="381000" cy="381000"/>
            </a:xfrm>
            <a:prstGeom prst="mathMultiply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2400299" y="3695700"/>
              <a:ext cx="381000" cy="381000"/>
            </a:xfrm>
            <a:prstGeom prst="mathMultiply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4056527" y="3590043"/>
              <a:ext cx="505390" cy="486657"/>
            </a:xfrm>
            <a:prstGeom prst="mathMultiply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4464420" y="3576597"/>
              <a:ext cx="510995" cy="500103"/>
            </a:xfrm>
            <a:prstGeom prst="mathMultiply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lus 13"/>
            <p:cNvSpPr/>
            <p:nvPr/>
          </p:nvSpPr>
          <p:spPr>
            <a:xfrm>
              <a:off x="2884392" y="3713854"/>
              <a:ext cx="304800" cy="344691"/>
            </a:xfrm>
            <a:prstGeom prst="mathPlus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Plus 14"/>
            <p:cNvSpPr/>
            <p:nvPr/>
          </p:nvSpPr>
          <p:spPr>
            <a:xfrm>
              <a:off x="3305733" y="3713853"/>
              <a:ext cx="304800" cy="344691"/>
            </a:xfrm>
            <a:prstGeom prst="mathPlus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lus 15"/>
            <p:cNvSpPr/>
            <p:nvPr/>
          </p:nvSpPr>
          <p:spPr>
            <a:xfrm>
              <a:off x="3751727" y="3713851"/>
              <a:ext cx="304800" cy="344691"/>
            </a:xfrm>
            <a:prstGeom prst="mathPlus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lus 16"/>
            <p:cNvSpPr/>
            <p:nvPr/>
          </p:nvSpPr>
          <p:spPr>
            <a:xfrm>
              <a:off x="5520580" y="3729768"/>
              <a:ext cx="304800" cy="344691"/>
            </a:xfrm>
            <a:prstGeom prst="mathPlus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4866717" y="3576597"/>
              <a:ext cx="522196" cy="500103"/>
            </a:xfrm>
            <a:prstGeom prst="mathMultiply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605682" y="1734671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AdaBoost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2590800" y="1335770"/>
              <a:ext cx="6742430" cy="11781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000"/>
                    <a:gridCol w="595630"/>
                    <a:gridCol w="481330"/>
                    <a:gridCol w="612775"/>
                    <a:gridCol w="612775"/>
                    <a:gridCol w="613410"/>
                    <a:gridCol w="612775"/>
                    <a:gridCol w="612775"/>
                    <a:gridCol w="613410"/>
                    <a:gridCol w="612775"/>
                    <a:gridCol w="612775"/>
                  </a:tblGrid>
                  <a:tr h="392713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ID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2713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2713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2590800" y="1335770"/>
              <a:ext cx="6742430" cy="11781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000"/>
                    <a:gridCol w="595630"/>
                    <a:gridCol w="481330"/>
                    <a:gridCol w="612775"/>
                    <a:gridCol w="612775"/>
                    <a:gridCol w="613410"/>
                    <a:gridCol w="612775"/>
                    <a:gridCol w="612775"/>
                    <a:gridCol w="613410"/>
                    <a:gridCol w="612775"/>
                    <a:gridCol w="612775"/>
                  </a:tblGrid>
                  <a:tr h="392713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ID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12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12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pSp>
        <p:nvGrpSpPr>
          <p:cNvPr id="27" name="Group 26"/>
          <p:cNvGrpSpPr/>
          <p:nvPr/>
        </p:nvGrpSpPr>
        <p:grpSpPr>
          <a:xfrm>
            <a:off x="3042682" y="2771705"/>
            <a:ext cx="6096002" cy="468502"/>
            <a:chOff x="1330134" y="3667862"/>
            <a:chExt cx="6096002" cy="46850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330134" y="3910853"/>
              <a:ext cx="6096002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Multiply 8"/>
            <p:cNvSpPr/>
            <p:nvPr/>
          </p:nvSpPr>
          <p:spPr>
            <a:xfrm>
              <a:off x="1653432" y="3667862"/>
              <a:ext cx="327768" cy="408838"/>
            </a:xfrm>
            <a:prstGeom prst="mathMultiply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2046194" y="3695700"/>
              <a:ext cx="316005" cy="381000"/>
            </a:xfrm>
            <a:prstGeom prst="mathMultiply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2423391" y="3695700"/>
              <a:ext cx="357908" cy="381000"/>
            </a:xfrm>
            <a:prstGeom prst="mathMultiply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4119725" y="3667862"/>
              <a:ext cx="442191" cy="408838"/>
            </a:xfrm>
            <a:prstGeom prst="mathMultiply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4561916" y="3667862"/>
              <a:ext cx="413499" cy="408838"/>
            </a:xfrm>
            <a:prstGeom prst="mathMultiply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lus 13"/>
            <p:cNvSpPr/>
            <p:nvPr/>
          </p:nvSpPr>
          <p:spPr>
            <a:xfrm>
              <a:off x="2808194" y="3667862"/>
              <a:ext cx="380998" cy="468502"/>
            </a:xfrm>
            <a:prstGeom prst="mathPlus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lus 16"/>
            <p:cNvSpPr/>
            <p:nvPr/>
          </p:nvSpPr>
          <p:spPr>
            <a:xfrm>
              <a:off x="5520580" y="3729768"/>
              <a:ext cx="304800" cy="344691"/>
            </a:xfrm>
            <a:prstGeom prst="mathPlus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4975415" y="3667862"/>
              <a:ext cx="413498" cy="408838"/>
            </a:xfrm>
            <a:prstGeom prst="mathMultiply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1905000" y="3272380"/>
                <a:ext cx="8910083" cy="28702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1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Round</a:t>
                </a:r>
                <a:r>
                  <a:rPr lang="zh-CN" altLang="en-US" sz="2400" b="1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b="1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3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: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endParaRPr lang="en-US" altLang="zh-CN" sz="2400" dirty="0" smtClean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045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045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045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167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167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167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106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106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106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045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000" dirty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classifier</a:t>
                </a:r>
                <a:r>
                  <a:rPr lang="zh-CN" altLang="en-US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Error</a:t>
                </a:r>
                <a:r>
                  <a:rPr lang="en-US" altLang="zh-CN" sz="20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045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18</m:t>
                    </m:r>
                  </m:oMath>
                </a14:m>
                <a:endParaRPr lang="en-US" altLang="zh-CN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Importance:</a:t>
                </a:r>
                <a:r>
                  <a:rPr lang="zh-CN" altLang="en-US" sz="20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libri" panose="020F0702030404030204" pitchFamily="34" charset="0"/>
                            <a:cs typeface="Calibri" panose="020F070203040403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libri" panose="020F0702030404030204" pitchFamily="34" charset="0"/>
                            <a:cs typeface="Calibri" panose="020F07020304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libri" panose="020F0702030404030204" pitchFamily="34" charset="0"/>
                            <a:cs typeface="Calibri" panose="020F070203040403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libri" panose="020F0702030404030204" pitchFamily="34" charset="0"/>
                        <a:cs typeface="Calibri" panose="020F07020304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sz="20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=0.758</a:t>
                </a:r>
                <a:endParaRPr lang="en-US" altLang="zh-CN" sz="2000" dirty="0" smtClean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Update</a:t>
                </a:r>
                <a:r>
                  <a:rPr lang="zh-CN" altLang="en-US" sz="20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weight</a:t>
                </a:r>
                <a:r>
                  <a:rPr lang="zh-CN" altLang="en-US" sz="20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distribution:</a:t>
                </a:r>
                <a:endParaRPr lang="en-US" altLang="zh-CN" sz="2000" dirty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125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02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02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02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06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06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000" dirty="0" smtClean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endParaRPr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3272380"/>
                <a:ext cx="8910083" cy="2870200"/>
              </a:xfrm>
              <a:prstGeom prst="rect">
                <a:avLst/>
              </a:prstGeom>
              <a:blipFill rotWithShape="1">
                <a:blip r:embed="rId2"/>
                <a:stretch>
                  <a:fillRect t="-8" r="4" b="-273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605682" y="1734671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Plus 19"/>
          <p:cNvSpPr/>
          <p:nvPr/>
        </p:nvSpPr>
        <p:spPr>
          <a:xfrm>
            <a:off x="4966736" y="2771705"/>
            <a:ext cx="380998" cy="468502"/>
          </a:xfrm>
          <a:prstGeom prst="mathPlus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lus 20"/>
          <p:cNvSpPr/>
          <p:nvPr/>
        </p:nvSpPr>
        <p:spPr>
          <a:xfrm>
            <a:off x="5386280" y="2777445"/>
            <a:ext cx="380998" cy="468502"/>
          </a:xfrm>
          <a:prstGeom prst="mathPlus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AdaBoost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2590800" y="1335770"/>
              <a:ext cx="6742430" cy="1572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000"/>
                    <a:gridCol w="595630"/>
                    <a:gridCol w="481330"/>
                    <a:gridCol w="612775"/>
                    <a:gridCol w="612775"/>
                    <a:gridCol w="613410"/>
                    <a:gridCol w="612775"/>
                    <a:gridCol w="612775"/>
                    <a:gridCol w="613410"/>
                    <a:gridCol w="612775"/>
                    <a:gridCol w="612775"/>
                  </a:tblGrid>
                  <a:tr h="393065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ID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3065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3065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3065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libri" panose="020F0702030404030204" pitchFamily="34" charset="0"/>
                                    <a:cs typeface="Calibri" panose="020F0702030404030204" pitchFamily="34" charset="0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libri" panose="020F0702030404030204" pitchFamily="34" charset="0"/>
                                        <a:cs typeface="Calibri" panose="020F07020304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libri" panose="020F0702030404030204" pitchFamily="34" charset="0"/>
                                        <a:cs typeface="Calibri" panose="020F0702030404030204" pitchFamily="34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C00000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C00000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C00000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C00000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2590800" y="1335770"/>
              <a:ext cx="6742430" cy="1572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000"/>
                    <a:gridCol w="595630"/>
                    <a:gridCol w="481330"/>
                    <a:gridCol w="612775"/>
                    <a:gridCol w="612775"/>
                    <a:gridCol w="613410"/>
                    <a:gridCol w="612775"/>
                    <a:gridCol w="612775"/>
                    <a:gridCol w="613410"/>
                    <a:gridCol w="612775"/>
                    <a:gridCol w="612775"/>
                  </a:tblGrid>
                  <a:tr h="393065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ID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12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12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12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C00000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C00000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C00000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C00000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1905000" y="3272380"/>
                <a:ext cx="8910083" cy="25546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Output</a:t>
                </a:r>
                <a:r>
                  <a:rPr lang="zh-CN" altLang="en-US" sz="24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classifier</a:t>
                </a:r>
                <a:r>
                  <a:rPr lang="zh-CN" altLang="en-US" sz="24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after</a:t>
                </a:r>
                <a:r>
                  <a:rPr lang="zh-CN" altLang="en-US" sz="24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three</a:t>
                </a:r>
                <a:r>
                  <a:rPr lang="zh-CN" altLang="en-US" sz="24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rounds</a:t>
                </a:r>
                <a:r>
                  <a:rPr lang="en-US" altLang="zh-CN" sz="24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:</a:t>
                </a:r>
                <a:endParaRPr lang="en-US" altLang="zh-CN" sz="2400" dirty="0" smtClean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0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,</a:t>
                </a:r>
                <a:r>
                  <a:rPr lang="zh-CN" altLang="en-US" sz="20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0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,</a:t>
                </a:r>
                <a:r>
                  <a:rPr lang="zh-CN" altLang="en-US" sz="20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endParaRPr lang="en-US" altLang="zh-CN" sz="2000" dirty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000" dirty="0"/>
                  <a:t> </a:t>
                </a:r>
                <a:endParaRPr lang="en-US" altLang="zh-CN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libri" panose="020F0702030404030204" pitchFamily="34" charset="0"/>
                        <a:cs typeface="Calibri" panose="020F0702030404030204" pitchFamily="34" charset="0"/>
                      </a:rPr>
                      <m:t>𝐻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libri" panose="020F0702030404030204" pitchFamily="34" charset="0"/>
                            <a:cs typeface="Calibri" panose="020F070203040403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libri" panose="020F0702030404030204" pitchFamily="34" charset="0"/>
                            <a:cs typeface="Calibri" panose="020F070203040403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libri" panose="020F0702030404030204" pitchFamily="34" charset="0"/>
                        <a:cs typeface="Calibri" panose="020F070203040403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libri" panose="020F0702030404030204" pitchFamily="34" charset="0"/>
                        <a:cs typeface="Calibri" panose="020F0702030404030204" pitchFamily="34" charset="0"/>
                      </a:rPr>
                      <m:t>𝑠𝑖𝑔𝑛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libri" panose="020F0702030404030204" pitchFamily="34" charset="0"/>
                        <a:cs typeface="Calibri" panose="020F070203040403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libri" panose="020F0702030404030204" pitchFamily="34" charset="0"/>
                        <a:cs typeface="Calibri" panose="020F0702030404030204" pitchFamily="34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libri" panose="020F0702030404030204" pitchFamily="34" charset="0"/>
                        <a:cs typeface="Calibri" panose="020F0702030404030204" pitchFamily="34" charset="0"/>
                      </a:rPr>
                      <m:t>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libri" panose="020F0702030404030204" pitchFamily="34" charset="0"/>
                        <a:cs typeface="Calibri" panose="020F0702030404030204" pitchFamily="34" charset="0"/>
                      </a:rPr>
                      <m:t>4236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libri" panose="020F0702030404030204" pitchFamily="34" charset="0"/>
                        <a:cs typeface="Calibri" panose="020F0702030404030204" pitchFamily="34" charset="0"/>
                      </a:rPr>
                      <m:t>∗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649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758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libri" panose="020F0702030404030204" pitchFamily="34" charset="0"/>
                        <a:cs typeface="Calibri" panose="020F0702030404030204" pitchFamily="34" charset="0"/>
                      </a:rPr>
                      <m:t>)</m:t>
                    </m:r>
                  </m:oMath>
                </a14:m>
                <a:endParaRPr lang="en-US" altLang="zh-CN" sz="2000" dirty="0" smtClean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Error:</a:t>
                </a:r>
                <a:r>
                  <a:rPr lang="zh-CN" altLang="en-US" sz="20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altLang="zh-CN" sz="20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0.</a:t>
                </a:r>
                <a:endParaRPr lang="en-US" altLang="zh-CN" sz="2000" dirty="0" smtClean="0"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Multiple </a:t>
                </a:r>
                <a:r>
                  <a:rPr lang="en-US" sz="2000" dirty="0">
                    <a:solidFill>
                      <a:srgbClr val="C00000"/>
                    </a:solidFill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weak, linear </a:t>
                </a:r>
                <a:r>
                  <a:rPr lang="en-US" altLang="zh-CN" sz="2000" dirty="0" smtClean="0">
                    <a:solidFill>
                      <a:srgbClr val="C00000"/>
                    </a:solidFill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classifiers</a:t>
                </a:r>
                <a:r>
                  <a:rPr lang="zh-CN" altLang="en-US" sz="2000" dirty="0" smtClean="0">
                    <a:solidFill>
                      <a:srgbClr val="C00000"/>
                    </a:solidFill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 </a:t>
                </a:r>
                <a:r>
                  <a:rPr lang="en-US" sz="2000" dirty="0" smtClean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combined  </a:t>
                </a:r>
                <a:r>
                  <a:rPr lang="en-US" sz="2000" dirty="0"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to give a </a:t>
                </a:r>
                <a:r>
                  <a:rPr lang="en-US" sz="2000" dirty="0">
                    <a:solidFill>
                      <a:srgbClr val="C00000"/>
                    </a:solidFill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strong, nonlinear </a:t>
                </a:r>
                <a:r>
                  <a:rPr lang="en-US" sz="2000" dirty="0" smtClean="0">
                    <a:solidFill>
                      <a:srgbClr val="C00000"/>
                    </a:solidFill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classier</a:t>
                </a:r>
                <a:r>
                  <a:rPr lang="en-US" altLang="zh-CN" sz="2000" dirty="0" smtClean="0">
                    <a:solidFill>
                      <a:srgbClr val="C00000"/>
                    </a:solidFill>
                    <a:latin typeface="Calibri" panose="020F0702030404030204" pitchFamily="34" charset="0"/>
                    <a:ea typeface="Calibri" panose="020F0702030404030204" pitchFamily="34" charset="0"/>
                    <a:cs typeface="Calibri" panose="020F0702030404030204" pitchFamily="34" charset="0"/>
                  </a:rPr>
                  <a:t>.</a:t>
                </a:r>
                <a:endParaRPr lang="en-US" altLang="zh-CN" sz="2000" dirty="0" smtClean="0">
                  <a:solidFill>
                    <a:srgbClr val="C00000"/>
                  </a:solidFill>
                  <a:latin typeface="Calibri" panose="020F0702030404030204" pitchFamily="34" charset="0"/>
                  <a:ea typeface="Calibri" panose="020F0702030404030204" pitchFamily="34" charset="0"/>
                  <a:cs typeface="Calibri" panose="020F0702030404030204" pitchFamily="34" charset="0"/>
                </a:endParaRPr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3272380"/>
                <a:ext cx="8910083" cy="2554605"/>
              </a:xfrm>
              <a:prstGeom prst="rect">
                <a:avLst/>
              </a:prstGeom>
              <a:blipFill rotWithShape="1">
                <a:blip r:embed="rId2"/>
                <a:stretch>
                  <a:fillRect t="-9" r="4" b="-1095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605682" y="1734671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Boosting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Boosting </a:t>
                </a:r>
                <a:r>
                  <a:rPr lang="en-US" dirty="0"/>
                  <a:t>algorithms can be shown to be minimizing </a:t>
                </a:r>
                <a:r>
                  <a:rPr lang="en-US" dirty="0" smtClean="0"/>
                  <a:t>a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exponential</a:t>
                </a:r>
                <a:r>
                  <a:rPr lang="en-US" dirty="0" smtClean="0"/>
                  <a:t> </a:t>
                </a:r>
                <a:r>
                  <a:rPr lang="en-US" dirty="0"/>
                  <a:t>loss </a:t>
                </a:r>
                <a:r>
                  <a:rPr lang="en-US" dirty="0" smtClean="0"/>
                  <a:t>function</a:t>
                </a:r>
                <a:r>
                  <a:rPr lang="en-US" altLang="zh-CN" dirty="0" smtClean="0"/>
                  <a:t>:</a:t>
                </a:r>
                <a:endParaRPr lang="en-US" altLang="zh-CN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pPr lvl="1"/>
                <a:r>
                  <a:rPr lang="en-US" altLang="zh-CN" sz="2400" dirty="0" smtClean="0"/>
                  <a:t>where</a:t>
                </a:r>
                <a:r>
                  <a:rPr lang="zh-CN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is-I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 smtClean="0"/>
              </a:p>
              <a:p>
                <a:pPr lvl="1"/>
                <a:r>
                  <a:rPr lang="en-US" altLang="zh-CN" sz="2400" dirty="0" smtClean="0"/>
                  <a:t>For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proof,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refer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to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14.3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boosting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in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“Pattern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Recognition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and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Machine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Learning”.</a:t>
                </a:r>
                <a:endParaRPr lang="en-US" altLang="zh-CN" sz="2400" dirty="0" smtClean="0"/>
              </a:p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Boosting</a:t>
                </a:r>
                <a:r>
                  <a:rPr lang="zh-CN" alt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will</a:t>
                </a:r>
                <a:r>
                  <a:rPr lang="zh-CN" alt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sequentially</a:t>
                </a:r>
                <a:r>
                  <a:rPr lang="zh-CN" alt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minimize</a:t>
                </a:r>
                <a:r>
                  <a:rPr lang="zh-CN" alt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the</a:t>
                </a:r>
                <a:r>
                  <a:rPr lang="zh-CN" alt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loss</a:t>
                </a:r>
                <a:r>
                  <a:rPr lang="zh-CN" alt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function,</a:t>
                </a:r>
                <a:r>
                  <a:rPr lang="zh-CN" alt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will</a:t>
                </a:r>
                <a:r>
                  <a:rPr lang="zh-CN" alt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reduce</a:t>
                </a:r>
                <a:r>
                  <a:rPr lang="zh-CN" alt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the</a:t>
                </a:r>
                <a:r>
                  <a:rPr lang="zh-CN" alt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bias.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12" b="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Bagging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vs</a:t>
            </a:r>
            <a:r>
              <a:rPr lang="zh-CN" altLang="en-US" dirty="0" smtClean="0"/>
              <a:t> </a:t>
            </a:r>
            <a:r>
              <a:rPr lang="en-US" altLang="zh-CN" dirty="0" smtClean="0"/>
              <a:t>Boosting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clear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winner,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usually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depends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Bagging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computationally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efficient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boosting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00B050"/>
                </a:solidFill>
              </a:rPr>
              <a:t>Bagging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can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train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the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M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models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in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parallel,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boosting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cannot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>
                <a:solidFill>
                  <a:srgbClr val="00B050"/>
                </a:solidFill>
              </a:rPr>
              <a:t>Both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reduce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variance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(and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overfitting)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combining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models.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stability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compared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individual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ones.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>
                <a:solidFill>
                  <a:srgbClr val="00B050"/>
                </a:solidFill>
              </a:rPr>
              <a:t>Bagging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usually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cannot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reduce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the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bias,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boosting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can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Bagging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usually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boosting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if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we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do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not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have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a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high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bias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and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only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want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to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reduce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variance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marL="914400" lvl="1" indent="-514350"/>
            <a:r>
              <a:rPr lang="en-US" altLang="zh-CN" dirty="0" smtClean="0"/>
              <a:t>Higher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Soft</a:t>
            </a:r>
            <a:r>
              <a:rPr lang="zh-CN" altLang="en-US" dirty="0"/>
              <a:t> </a:t>
            </a:r>
            <a:r>
              <a:rPr lang="en-US" altLang="zh-CN" dirty="0"/>
              <a:t>Margin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Introduce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positive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slack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variables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constraints:</a:t>
                </a:r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m:rPr>
                                <m:nor/>
                              </m:r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m:rPr>
                                <m:nor/>
                              </m:r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                         ∀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/>
                  <a:t>New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constraints: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/>
                  <a:t>Penalize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objective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function</a:t>
                </a:r>
                <a:endParaRPr lang="en-US" altLang="zh-CN" dirty="0"/>
              </a:p>
              <a:p>
                <a:pPr lvl="1"/>
                <a:r>
                  <a:rPr lang="en-US" dirty="0"/>
                  <a:t>for an error to occur, the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must exceed unity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12" b="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soft</a:t>
            </a:r>
            <a:r>
              <a:rPr lang="zh-CN" altLang="en-US" dirty="0"/>
              <a:t> </a:t>
            </a:r>
            <a:r>
              <a:rPr lang="en-US" altLang="zh-CN" dirty="0"/>
              <a:t>margin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0" y="2057400"/>
            <a:ext cx="5140960" cy="34232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43000"/>
            <a:ext cx="6083935" cy="5095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Box 8"/>
              <p:cNvSpPr txBox="1"/>
              <p:nvPr/>
            </p:nvSpPr>
            <p:spPr>
              <a:xfrm>
                <a:off x="7848600" y="1219200"/>
                <a:ext cx="3035300" cy="41529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solidFill>
                      <a:srgbClr val="00B050"/>
                    </a:solidFill>
                    <a:sym typeface="+mn-ea"/>
                  </a:rPr>
                  <a:t>= max(0,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>
                    <a:solidFill>
                      <a:srgbClr val="00B050"/>
                    </a:solidFill>
                    <a:sym typeface="+mn-ea"/>
                  </a:rPr>
                  <a:t>)</a:t>
                </a:r>
                <a:endParaRPr lang="en-US"/>
              </a:p>
            </p:txBody>
          </p:sp>
        </mc:Choice>
        <mc:Fallback>
          <p:sp>
            <p:nvSpPr>
              <p:cNvPr id="9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1219200"/>
                <a:ext cx="3035300" cy="4152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soft</a:t>
            </a:r>
            <a:r>
              <a:rPr lang="zh-CN" altLang="en-US" dirty="0"/>
              <a:t> </a:t>
            </a:r>
            <a:r>
              <a:rPr lang="en-US" altLang="zh-CN" dirty="0"/>
              <a:t>margin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8995" y="1295400"/>
                <a:ext cx="10613390" cy="483108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CN" dirty="0"/>
                  <a:t>The optimization problem using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soft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margin: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  <m:r>
                            <m:rPr>
                              <m:nor/>
                            </m:rPr>
                            <a:rPr lang="en-US" altLang="zh-CN" sz="240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400" b="0" i="0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zh-CN" altLang="en-US" sz="24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zh-CN" alt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.   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                     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E</a:t>
                </a:r>
                <a:r>
                  <a:rPr lang="en-US" dirty="0"/>
                  <a:t>xamples are now permitted to have margin less than 1</a:t>
                </a:r>
                <a:r>
                  <a:rPr lang="zh-CN" altLang="en-US" dirty="0"/>
                  <a:t> </a:t>
                </a:r>
                <a:r>
                  <a:rPr lang="en-US" dirty="0"/>
                  <a:t>and if an example whose margin is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we would pay a cost of</a:t>
                </a:r>
                <a:r>
                  <a:rPr lang="zh-CN" altLang="en-US" dirty="0"/>
                  <a:t> </a:t>
                </a:r>
                <a:r>
                  <a:rPr lang="en-US" dirty="0"/>
                  <a:t>the objective function being increased by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altLang="zh-CN" dirty="0"/>
                  <a:t>Hinge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loss: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ℎ𝑖𝑛𝑔𝑒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altLang="zh-CN" dirty="0"/>
                  <a:t>Another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view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SVM:</a:t>
                </a:r>
                <a:r>
                  <a:rPr lang="zh-CN" altLang="en-US" dirty="0"/>
                  <a:t> 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b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 +</m:t>
                    </m:r>
                    <m:r>
                      <m:rPr>
                        <m:nor/>
                      </m:rPr>
                      <a:rPr lang="zh-CN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zh-CN" alt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8995" y="1295400"/>
                <a:ext cx="10613390" cy="483108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Box 3"/>
              <p:cNvSpPr txBox="1"/>
              <p:nvPr/>
            </p:nvSpPr>
            <p:spPr>
              <a:xfrm>
                <a:off x="6553200" y="4114800"/>
                <a:ext cx="5205730" cy="1523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en-US">
                    <a:solidFill>
                      <a:srgbClr val="00B050"/>
                    </a:solidFill>
                  </a:rPr>
                  <a:t>If z &gt; 0, meaning a sample it’s correctly classified,</a:t>
                </a:r>
                <a:endParaRPr lang="en-US">
                  <a:solidFill>
                    <a:srgbClr val="00B050"/>
                  </a:solidFill>
                </a:endParaRPr>
              </a:p>
              <a:p>
                <a:pPr algn="l"/>
                <a:r>
                  <a:rPr lang="en-US">
                    <a:solidFill>
                      <a:srgbClr val="00B050"/>
                    </a:solidFill>
                  </a:rPr>
                  <a:t>so the corresponding slack variable is 0.</a:t>
                </a:r>
                <a:endParaRPr lang="en-US">
                  <a:solidFill>
                    <a:srgbClr val="00B050"/>
                  </a:solidFill>
                </a:endParaRPr>
              </a:p>
              <a:p>
                <a:pPr algn="l"/>
                <a:r>
                  <a:rPr lang="en-US">
                    <a:solidFill>
                      <a:srgbClr val="00B050"/>
                    </a:solidFill>
                  </a:rPr>
                  <a:t>z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CN" i="1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algn="l"/>
                <a:endParaRPr lang="en-US">
                  <a:solidFill>
                    <a:srgbClr val="00B050"/>
                  </a:solidFill>
                </a:endParaRPr>
              </a:p>
              <a:p>
                <a:endParaRPr lang="en-US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4114800"/>
                <a:ext cx="5205730" cy="15233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/>
          <p:cNvSpPr txBox="1"/>
          <p:nvPr/>
        </p:nvSpPr>
        <p:spPr>
          <a:xfrm>
            <a:off x="762000" y="5481320"/>
            <a:ext cx="282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rgbClr val="00B050"/>
                </a:solidFill>
              </a:rPr>
              <a:t>write the 2 constraints</a:t>
            </a:r>
            <a:endParaRPr lang="en-US">
              <a:solidFill>
                <a:srgbClr val="00B050"/>
              </a:solidFill>
            </a:endParaRPr>
          </a:p>
          <a:p>
            <a:r>
              <a:rPr lang="en-US">
                <a:solidFill>
                  <a:srgbClr val="00B050"/>
                </a:solidFill>
              </a:rPr>
              <a:t>into the objective function:</a:t>
            </a:r>
            <a:endParaRPr lang="en-US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soft</a:t>
            </a:r>
            <a:r>
              <a:rPr lang="zh-CN" altLang="en-US" dirty="0"/>
              <a:t> </a:t>
            </a:r>
            <a:r>
              <a:rPr lang="en-US" altLang="zh-CN" dirty="0"/>
              <a:t>margin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112520"/>
                <a:ext cx="10928350" cy="5243830"/>
              </a:xfrm>
            </p:spPr>
            <p:txBody>
              <a:bodyPr>
                <a:normAutofit lnSpcReduction="20000"/>
              </a:bodyPr>
              <a:lstStyle/>
              <a:p>
                <a:r>
                  <a:rPr lang="en-US" dirty="0"/>
                  <a:t>The parameter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controls the</a:t>
                </a:r>
                <a:r>
                  <a:rPr lang="zh-CN" altLang="en-US" dirty="0"/>
                  <a:t> </a:t>
                </a:r>
                <a:r>
                  <a:rPr lang="en-US" dirty="0"/>
                  <a:t>relative weighting between the twin goals of making</a:t>
                </a:r>
                <a:endParaRPr lang="en-US" dirty="0"/>
              </a:p>
              <a:p>
                <a:pPr lvl="1"/>
                <a:r>
                  <a:rPr lang="en-US" dirty="0"/>
                  <a:t>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d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altLang="zh-CN" dirty="0"/>
                  <a:t>small</a:t>
                </a:r>
                <a:endParaRPr lang="en-US" dirty="0"/>
              </a:p>
              <a:p>
                <a:pPr lvl="1"/>
                <a:r>
                  <a:rPr lang="en-US" altLang="zh-CN" dirty="0"/>
                  <a:t>e</a:t>
                </a:r>
                <a:r>
                  <a:rPr lang="en-US" dirty="0"/>
                  <a:t>nsuring that most examples</a:t>
                </a:r>
                <a:r>
                  <a:rPr lang="zh-CN" altLang="en-US" dirty="0"/>
                  <a:t> </a:t>
                </a:r>
                <a:r>
                  <a:rPr lang="en-US" dirty="0"/>
                  <a:t>have margin </a:t>
                </a:r>
                <a:r>
                  <a:rPr lang="en-US" altLang="zh-CN" dirty="0"/>
                  <a:t>greater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</a:t>
                </a:r>
                <a:endParaRPr lang="en-US" altLang="zh-CN" dirty="0"/>
              </a:p>
              <a:p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l</a:t>
                </a:r>
                <a:r>
                  <a:rPr lang="en-US" dirty="0">
                    <a:solidFill>
                      <a:srgbClr val="00B050"/>
                    </a:solidFill>
                  </a:rPr>
                  <a:t>arge C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value</a:t>
                </a:r>
                <a:r>
                  <a:rPr lang="en-US" dirty="0"/>
                  <a:t>: the optimization will choose a </a:t>
                </a:r>
                <a:r>
                  <a:rPr lang="en-US" u="sng" dirty="0">
                    <a:solidFill>
                      <a:srgbClr val="0070C0"/>
                    </a:solidFill>
                  </a:rPr>
                  <a:t>smaller-margin</a:t>
                </a:r>
                <a:r>
                  <a:rPr lang="en-US" dirty="0"/>
                  <a:t> hyperplane if that hyperplane does a better job of getting all the training points </a:t>
                </a:r>
                <a:r>
                  <a:rPr lang="en-US" dirty="0">
                    <a:solidFill>
                      <a:srgbClr val="0070C0"/>
                    </a:solidFill>
                  </a:rPr>
                  <a:t>classified correctly</a:t>
                </a:r>
                <a:r>
                  <a:rPr lang="en-US" dirty="0"/>
                  <a:t>.</a:t>
                </a:r>
                <a:endParaRPr lang="en-US" dirty="0"/>
              </a:p>
              <a:p>
                <a:pPr lvl="1"/>
                <a:r>
                  <a:rPr lang="en-US" sz="2600" dirty="0">
                    <a:solidFill>
                      <a:srgbClr val="00B050"/>
                    </a:solidFill>
                  </a:rPr>
                  <a:t>large C means you do not want mis-classified labels.</a:t>
                </a:r>
                <a:endParaRPr lang="en-US" dirty="0"/>
              </a:p>
              <a:p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s</a:t>
                </a:r>
                <a:r>
                  <a:rPr lang="en-US" dirty="0">
                    <a:solidFill>
                      <a:srgbClr val="00B050"/>
                    </a:solidFill>
                  </a:rPr>
                  <a:t>mall C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value</a:t>
                </a:r>
                <a:r>
                  <a:rPr lang="en-US" dirty="0"/>
                  <a:t>: </a:t>
                </a:r>
                <a:r>
                  <a:rPr lang="en-US" altLang="zh-CN" dirty="0"/>
                  <a:t>t</a:t>
                </a:r>
                <a:r>
                  <a:rPr lang="en-US" dirty="0"/>
                  <a:t>he optimizer to look for a </a:t>
                </a:r>
                <a:r>
                  <a:rPr lang="en-US" u="sng" dirty="0">
                    <a:solidFill>
                      <a:srgbClr val="0070C0"/>
                    </a:solidFill>
                  </a:rPr>
                  <a:t>larger-margin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separating hyperplane, even if that hyperplane </a:t>
                </a:r>
                <a:r>
                  <a:rPr lang="en-US" dirty="0">
                    <a:solidFill>
                      <a:srgbClr val="0070C0"/>
                    </a:solidFill>
                  </a:rPr>
                  <a:t>misclassifies more points</a:t>
                </a:r>
                <a:r>
                  <a:rPr lang="en-US" dirty="0"/>
                  <a:t>.</a:t>
                </a:r>
                <a:endParaRPr lang="en-US" dirty="0"/>
              </a:p>
              <a:p>
                <a:pPr lvl="1"/>
                <a:r>
                  <a:rPr lang="en-US" dirty="0">
                    <a:solidFill>
                      <a:srgbClr val="00B050"/>
                    </a:solidFill>
                    <a:sym typeface="+mn-ea"/>
                  </a:rPr>
                  <a:t>small C means you can accept mis-classified labels, while maximizing the margin.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112520"/>
                <a:ext cx="10928350" cy="524383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my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yfont">
      <a:majorFont>
        <a:latin typeface="Helvetica"/>
        <a:ea typeface="微软雅黑"/>
        <a:cs typeface=""/>
      </a:majorFont>
      <a:minorFont>
        <a:latin typeface="Times New Roman"/>
        <a:ea typeface="华文楷体"/>
        <a:cs typeface="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</Template>
  <TotalTime>0</TotalTime>
  <Words>24597</Words>
  <Application>WPS Presentation</Application>
  <PresentationFormat>宽屏</PresentationFormat>
  <Paragraphs>916</Paragraphs>
  <Slides>59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82" baseType="lpstr">
      <vt:lpstr>Arial</vt:lpstr>
      <vt:lpstr>SimSun</vt:lpstr>
      <vt:lpstr>Wingdings</vt:lpstr>
      <vt:lpstr>Calibri</vt:lpstr>
      <vt:lpstr>Helvetica Neue</vt:lpstr>
      <vt:lpstr>Wingdings 3</vt:lpstr>
      <vt:lpstr>Wingdings 3</vt:lpstr>
      <vt:lpstr>Cambria</vt:lpstr>
      <vt:lpstr>苹方-简</vt:lpstr>
      <vt:lpstr>Microsoft YaHei</vt:lpstr>
      <vt:lpstr>汉仪旗黑</vt:lpstr>
      <vt:lpstr>Cambria Math</vt:lpstr>
      <vt:lpstr>Kingsoft Math</vt:lpstr>
      <vt:lpstr>DejaVu Math TeX Gyre</vt:lpstr>
      <vt:lpstr>Wingdings</vt:lpstr>
      <vt:lpstr>Helvetica</vt:lpstr>
      <vt:lpstr>Microsoft YaHei</vt:lpstr>
      <vt:lpstr>Arial Unicode MS</vt:lpstr>
      <vt:lpstr>华文楷体</vt:lpstr>
      <vt:lpstr>Times New Roman</vt:lpstr>
      <vt:lpstr>SimSun</vt:lpstr>
      <vt:lpstr>宋体-简</vt:lpstr>
      <vt:lpstr>my</vt:lpstr>
      <vt:lpstr>Chapter 3.3: Support Vector Machine II</vt:lpstr>
      <vt:lpstr>Outline</vt:lpstr>
      <vt:lpstr>Non-linearly separable case</vt:lpstr>
      <vt:lpstr>Linearly separable with small margin</vt:lpstr>
      <vt:lpstr>Soft Margin</vt:lpstr>
      <vt:lpstr>Soft Margin</vt:lpstr>
      <vt:lpstr>Optimization problem with soft margin</vt:lpstr>
      <vt:lpstr>Optimization problem with soft margin</vt:lpstr>
      <vt:lpstr>Optimization problem with soft margin</vt:lpstr>
      <vt:lpstr>Optimization problem with soft margin (optional)</vt:lpstr>
      <vt:lpstr>Optimization problem with soft margin (optional)</vt:lpstr>
      <vt:lpstr>Optimization problem with soft margin (optional)</vt:lpstr>
      <vt:lpstr>Soft Margin SVM</vt:lpstr>
      <vt:lpstr>Soft Margin SVM</vt:lpstr>
      <vt:lpstr>Nonlinear SVM</vt:lpstr>
      <vt:lpstr>Feature Mapping</vt:lpstr>
      <vt:lpstr>Feature Mapping</vt:lpstr>
      <vt:lpstr>Feature Mapping</vt:lpstr>
      <vt:lpstr>Feature Mapping</vt:lpstr>
      <vt:lpstr>Kernel Functions</vt:lpstr>
      <vt:lpstr>Kernel Functions</vt:lpstr>
      <vt:lpstr>Kernel Functions - Examples</vt:lpstr>
      <vt:lpstr>Kernel Functions - Examples</vt:lpstr>
      <vt:lpstr>Kernel Functions - Examples</vt:lpstr>
      <vt:lpstr>Kernel Trick</vt:lpstr>
      <vt:lpstr>Kernel Trick</vt:lpstr>
      <vt:lpstr>Kernel Trick</vt:lpstr>
      <vt:lpstr>Kernel Functions</vt:lpstr>
      <vt:lpstr>Kernel Functions</vt:lpstr>
      <vt:lpstr>How to Choose Kernel Function</vt:lpstr>
      <vt:lpstr>Chapter 3.4: Emsemble Learning</vt:lpstr>
      <vt:lpstr>Ensemble Learning</vt:lpstr>
      <vt:lpstr>Ensemble Learning</vt:lpstr>
      <vt:lpstr>Ensemble Learning</vt:lpstr>
      <vt:lpstr>Ensemble Construction</vt:lpstr>
      <vt:lpstr>Ensembles Strategies</vt:lpstr>
      <vt:lpstr>Ensembles Strategies</vt:lpstr>
      <vt:lpstr>Ensemble: Another Strategy</vt:lpstr>
      <vt:lpstr>Ensemble Methods</vt:lpstr>
      <vt:lpstr>Ensemble Methods</vt:lpstr>
      <vt:lpstr>Bagging</vt:lpstr>
      <vt:lpstr>Bagging</vt:lpstr>
      <vt:lpstr>Bagging Algorithm</vt:lpstr>
      <vt:lpstr>Bias and Variance</vt:lpstr>
      <vt:lpstr>Averaging Reduce Variance</vt:lpstr>
      <vt:lpstr>When Bagging Helps?</vt:lpstr>
      <vt:lpstr>Random Forest</vt:lpstr>
      <vt:lpstr>Boosting</vt:lpstr>
      <vt:lpstr>AdaBoost</vt:lpstr>
      <vt:lpstr>AdaBoost</vt:lpstr>
      <vt:lpstr>AdaBoost</vt:lpstr>
      <vt:lpstr>AdaBoost Algorithm</vt:lpstr>
      <vt:lpstr>AdaBoost Examples</vt:lpstr>
      <vt:lpstr>AdaBoost Examples</vt:lpstr>
      <vt:lpstr>AdaBoost Examples</vt:lpstr>
      <vt:lpstr>AdaBoost Examples</vt:lpstr>
      <vt:lpstr>AdaBoost Examples</vt:lpstr>
      <vt:lpstr>Boosting</vt:lpstr>
      <vt:lpstr>Bagging vs Boosting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noObject</cp:lastModifiedBy>
  <cp:revision>2273</cp:revision>
  <dcterms:created xsi:type="dcterms:W3CDTF">2025-11-10T05:46:39Z</dcterms:created>
  <dcterms:modified xsi:type="dcterms:W3CDTF">2025-11-10T05:46:39Z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4587EE3C619563E0FCCDEF6631C46131_42</vt:lpwstr>
  </property>
  <property fmtid="{D5CDD505-2E9C-101B-9397-08002B2CF9AE}" pid="3" name="KSOProductBuildVer">
    <vt:lpwstr>1033-5.7.0.8090</vt:lpwstr>
  </property>
</Properties>
</file>